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8" r:id="rId2"/>
    <p:sldId id="259" r:id="rId3"/>
    <p:sldId id="305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6" r:id="rId17"/>
    <p:sldId id="353" r:id="rId18"/>
    <p:sldId id="352" r:id="rId19"/>
    <p:sldId id="354" r:id="rId20"/>
    <p:sldId id="355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30" autoAdjust="0"/>
  </p:normalViewPr>
  <p:slideViewPr>
    <p:cSldViewPr snapToGrid="0" snapToObjects="1">
      <p:cViewPr varScale="1">
        <p:scale>
          <a:sx n="105" d="100"/>
          <a:sy n="105" d="100"/>
        </p:scale>
        <p:origin x="-120" y="-1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003E4-5CF9-4B40-B173-D87815A49D7A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1C3-9331-3B4E-8B4A-EEE9A372F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46176-1EA6-0143-9086-8EB6279A6031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54B44-11AF-D440-AC3D-D61BCC2C8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AFL-15-0063 PPT Template 16x9 -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5033"/>
            <a:ext cx="7772400" cy="92451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8682"/>
            <a:ext cx="2057400" cy="364904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8682"/>
            <a:ext cx="6019800" cy="3649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AFL-15-0063 PPT Template 16x9 - 2jp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940" y="505165"/>
            <a:ext cx="4018060" cy="2774617"/>
          </a:xfrm>
        </p:spPr>
        <p:txBody>
          <a:bodyPr anchor="t">
            <a:normAutofit/>
          </a:bodyPr>
          <a:lstStyle>
            <a:lvl1pPr algn="l">
              <a:defRPr sz="4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5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4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4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24558"/>
            <a:ext cx="5486400" cy="29862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6694"/>
            <a:ext cx="5486400" cy="332457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cutline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21EF-87C5-8746-8766-2E87DC0F96FE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64E9-F2E7-1448-8C04-4D8E01B1CB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2298"/>
            <a:ext cx="8229600" cy="581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AFL-15-0063 PPT Template 16x9 - 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2298"/>
            <a:ext cx="8229600" cy="581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681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43908"/>
            <a:ext cx="2133600" cy="199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21EF-87C5-8746-8766-2E87DC0F96FE}" type="datetimeFigureOut">
              <a:rPr lang="en-US" smtClean="0"/>
              <a:t>11/15/17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43909"/>
            <a:ext cx="2895600" cy="194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43909"/>
            <a:ext cx="2133600" cy="194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64E9-F2E7-1448-8C04-4D8E01B1CBA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BRAA Logo - Authority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49" y="49030"/>
            <a:ext cx="799551" cy="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96552"/>
            <a:ext cx="7772400" cy="924517"/>
          </a:xfrm>
        </p:spPr>
        <p:txBody>
          <a:bodyPr>
            <a:noAutofit/>
          </a:bodyPr>
          <a:lstStyle/>
          <a:p>
            <a:r>
              <a:rPr lang="en-US" sz="3200" dirty="0"/>
              <a:t>Community Engagement &amp;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Corporate </a:t>
            </a:r>
            <a:r>
              <a:rPr lang="en-US" sz="3200" dirty="0"/>
              <a:t>Identity Program</a:t>
            </a:r>
          </a:p>
        </p:txBody>
      </p:sp>
    </p:spTree>
    <p:extLst>
      <p:ext uri="{BB962C8B-B14F-4D97-AF65-F5344CB8AC3E}">
        <p14:creationId xmlns:p14="http://schemas.microsoft.com/office/powerpoint/2010/main" val="240498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Facebook Posts- </a:t>
            </a:r>
            <a:r>
              <a:rPr lang="en-US" sz="3600" dirty="0" smtClean="0">
                <a:solidFill>
                  <a:schemeClr val="tx2"/>
                </a:solidFill>
              </a:rPr>
              <a:t>Overview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 descr="2017-11-15_16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633"/>
            <a:ext cx="9144000" cy="26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9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Facebook Impressions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2017-11-15_16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285"/>
            <a:ext cx="9144000" cy="27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Facebook Engagement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2017-11-15_16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951"/>
            <a:ext cx="9144000" cy="24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0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Facebook Fan Demographics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2017-11-15_17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567"/>
            <a:ext cx="9144000" cy="40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Facebook Statistics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5" name="Picture 4" descr="2017-11-15_17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273"/>
            <a:ext cx="9144000" cy="15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4" y="505165"/>
            <a:ext cx="5370286" cy="27746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Community Engagement</a:t>
            </a:r>
            <a:br>
              <a:rPr lang="en-US" sz="4400" dirty="0" smtClean="0"/>
            </a:br>
            <a:r>
              <a:rPr lang="en-US" sz="3200" dirty="0" smtClean="0"/>
              <a:t>Q4 2017 and Beyond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171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Boca Raton: The Secret Weapon That Won World War II</a:t>
            </a:r>
            <a:endParaRPr lang="en-US" sz="2400" dirty="0"/>
          </a:p>
        </p:txBody>
      </p:sp>
      <p:pic>
        <p:nvPicPr>
          <p:cNvPr id="5" name="Picture 4" descr="WWI-Clara-Bennett-and-Ariadna-Camilo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76" y="1220864"/>
            <a:ext cx="6543524" cy="36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52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Toy for Tots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815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Press release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Blog article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Social Media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Signage</a:t>
            </a:r>
          </a:p>
          <a:p>
            <a:endParaRPr lang="en-US" dirty="0"/>
          </a:p>
        </p:txBody>
      </p:sp>
      <p:pic>
        <p:nvPicPr>
          <p:cNvPr id="4" name="Picture 3" descr="toys-for-to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0151"/>
            <a:ext cx="2556812" cy="3551127"/>
          </a:xfrm>
          <a:prstGeom prst="rect">
            <a:avLst/>
          </a:prstGeom>
        </p:spPr>
      </p:pic>
      <p:pic>
        <p:nvPicPr>
          <p:cNvPr id="6" name="Picture 5" descr="marine-foundation-altern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89" y="1345293"/>
            <a:ext cx="3205843" cy="3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US Customs &amp; Border Protection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815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Pre and Post Opening Public Relations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Press releases </a:t>
            </a:r>
            <a:r>
              <a:rPr lang="mr-IN" dirty="0" smtClean="0"/>
              <a:t>–</a:t>
            </a:r>
            <a:r>
              <a:rPr lang="en-US" dirty="0" smtClean="0"/>
              <a:t> long and short lead time, </a:t>
            </a:r>
            <a:br>
              <a:rPr lang="en-US" dirty="0" smtClean="0"/>
            </a:br>
            <a:r>
              <a:rPr lang="en-US" dirty="0" smtClean="0"/>
              <a:t>Blog articles, Social media content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Opening event planning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Invites, Media relations, Catering, Event coordination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Lobby Video and Signage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“Now Open” creative materials for Air and Marine industries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Flyers, Promotional brochure, </a:t>
            </a:r>
            <a:r>
              <a:rPr lang="en-US" dirty="0"/>
              <a:t>Rate </a:t>
            </a:r>
            <a:r>
              <a:rPr lang="en-US" dirty="0" smtClean="0"/>
              <a:t>cards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Website content for end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Additional PR Initiatives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815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EMAS Updates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Capital Improvements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Student Tours</a:t>
            </a:r>
          </a:p>
          <a:p>
            <a:endParaRPr lang="en-US" dirty="0"/>
          </a:p>
        </p:txBody>
      </p:sp>
      <p:pic>
        <p:nvPicPr>
          <p:cNvPr id="4" name="Picture 3" descr="Under_constru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12" y="1200151"/>
            <a:ext cx="3518853" cy="35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4" y="505165"/>
            <a:ext cx="5370286" cy="27746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Website</a:t>
            </a:r>
            <a:br>
              <a:rPr lang="en-US" sz="4400" dirty="0" smtClean="0"/>
            </a:br>
            <a:r>
              <a:rPr lang="en-US" sz="4400" dirty="0" smtClean="0"/>
              <a:t>Analytics</a:t>
            </a:r>
            <a:br>
              <a:rPr lang="en-US" sz="4400" dirty="0" smtClean="0"/>
            </a:br>
            <a:r>
              <a:rPr lang="en-US" sz="3200" dirty="0" smtClean="0"/>
              <a:t>August, September, October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29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Creative Projects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6815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Updated Task Sheets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EMAS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Tower Updates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Airport Road Improvements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Videos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Short Tour Video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Long Tour Chaptered Videos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Website additions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Tenant Directory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Special Event </a:t>
            </a:r>
            <a:r>
              <a:rPr lang="en-US" dirty="0" err="1" smtClean="0"/>
              <a:t>Appliations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2017-11-15_17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75" y="1548190"/>
            <a:ext cx="4451336" cy="295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4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Audience - Overview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3" name="Picture 12" descr="2017-11-15_16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753036"/>
            <a:ext cx="8877905" cy="43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Demographic - </a:t>
            </a:r>
            <a:r>
              <a:rPr lang="en-US" sz="3600" dirty="0" smtClean="0">
                <a:solidFill>
                  <a:schemeClr val="tx2"/>
                </a:solidFill>
              </a:rPr>
              <a:t>Overview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2017-11-15_16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678"/>
            <a:ext cx="9144000" cy="39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New </a:t>
            </a:r>
            <a:r>
              <a:rPr lang="en-US" sz="3600" dirty="0" err="1" smtClean="0">
                <a:solidFill>
                  <a:schemeClr val="tx2"/>
                </a:solidFill>
              </a:rPr>
              <a:t>vs</a:t>
            </a:r>
            <a:r>
              <a:rPr lang="en-US" sz="3600" dirty="0" smtClean="0">
                <a:solidFill>
                  <a:schemeClr val="tx2"/>
                </a:solidFill>
              </a:rPr>
              <a:t> Returning Visitors - Overview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Picture 5" descr="2017-11-15_16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1" y="875987"/>
            <a:ext cx="8686800" cy="42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Referral - Overview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2017-11-15_16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0" y="1089504"/>
            <a:ext cx="4303387" cy="3799995"/>
          </a:xfrm>
          <a:prstGeom prst="rect">
            <a:avLst/>
          </a:prstGeom>
        </p:spPr>
      </p:pic>
      <p:pic>
        <p:nvPicPr>
          <p:cNvPr id="5" name="Picture 4" descr="2017-11-15_16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31" y="1273955"/>
            <a:ext cx="4340754" cy="36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Page Traffic - Overview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2017-11-15_16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2" y="828412"/>
            <a:ext cx="5469016" cy="416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4" y="505165"/>
            <a:ext cx="5370286" cy="277461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Social Media </a:t>
            </a:r>
            <a:br>
              <a:rPr lang="en-US" sz="4400" dirty="0" smtClean="0"/>
            </a:br>
            <a:r>
              <a:rPr lang="en-US" sz="4400" dirty="0" smtClean="0"/>
              <a:t>Review</a:t>
            </a:r>
            <a:br>
              <a:rPr lang="en-US" sz="4400" dirty="0" smtClean="0"/>
            </a:br>
            <a:r>
              <a:rPr lang="en-US" sz="3200" dirty="0" smtClean="0"/>
              <a:t>August, September, October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736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59645"/>
            <a:ext cx="3122087" cy="41838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2017-11-15_16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9"/>
            <a:ext cx="9144000" cy="1807535"/>
          </a:xfrm>
          <a:prstGeom prst="rect">
            <a:avLst/>
          </a:prstGeom>
        </p:spPr>
      </p:pic>
      <p:pic>
        <p:nvPicPr>
          <p:cNvPr id="5" name="Picture 4" descr="2017-11-15_16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1697473"/>
            <a:ext cx="8430381" cy="3300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25"/>
            <a:ext cx="8229600" cy="5813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Facebook Activity - </a:t>
            </a:r>
            <a:r>
              <a:rPr lang="en-US" sz="3600" dirty="0" smtClean="0">
                <a:solidFill>
                  <a:schemeClr val="tx2"/>
                </a:solidFill>
              </a:rPr>
              <a:t>Overview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6414</TotalTime>
  <Words>123</Words>
  <Application>Microsoft Macintosh PowerPoint</Application>
  <PresentationFormat>On-screen Show (16:9)</PresentationFormat>
  <Paragraphs>50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Community Engagement &amp;  Corporate Identity Program</vt:lpstr>
      <vt:lpstr>Website Analytics August, September, October 2017</vt:lpstr>
      <vt:lpstr>Audience - Overview</vt:lpstr>
      <vt:lpstr>Demographic - Overview</vt:lpstr>
      <vt:lpstr>New vs Returning Visitors - Overview</vt:lpstr>
      <vt:lpstr>Referral - Overview</vt:lpstr>
      <vt:lpstr>Page Traffic - Overview</vt:lpstr>
      <vt:lpstr>Social Media  Review August, September, October 2017</vt:lpstr>
      <vt:lpstr>Facebook Activity - Overview</vt:lpstr>
      <vt:lpstr>Facebook Posts- Overview</vt:lpstr>
      <vt:lpstr>Facebook Impressions</vt:lpstr>
      <vt:lpstr>Facebook Engagement</vt:lpstr>
      <vt:lpstr>Facebook Fan Demographics</vt:lpstr>
      <vt:lpstr>Facebook Statistics</vt:lpstr>
      <vt:lpstr>Community Engagement Q4 2017 and Beyond</vt:lpstr>
      <vt:lpstr>Boca Raton: The Secret Weapon That Won World War II</vt:lpstr>
      <vt:lpstr>Toy for Tots</vt:lpstr>
      <vt:lpstr>US Customs &amp; Border Protection</vt:lpstr>
      <vt:lpstr>Additional PR Initiatives</vt:lpstr>
      <vt:lpstr>Creative Projects</vt:lpstr>
    </vt:vector>
  </TitlesOfParts>
  <Company>Green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Schneider</dc:creator>
  <cp:lastModifiedBy>Michael Schneider</cp:lastModifiedBy>
  <cp:revision>101</cp:revision>
  <cp:lastPrinted>2017-11-15T22:26:17Z</cp:lastPrinted>
  <dcterms:created xsi:type="dcterms:W3CDTF">2015-10-12T14:32:18Z</dcterms:created>
  <dcterms:modified xsi:type="dcterms:W3CDTF">2017-11-15T22:26:19Z</dcterms:modified>
</cp:coreProperties>
</file>