
<file path=[Content_Types].xml><?xml version="1.0" encoding="utf-8"?>
<Types xmlns="http://schemas.openxmlformats.org/package/2006/content-types">
  <Default Extension="png" ContentType="image/png"/>
  <Default Extension="jpg&amp;ehk=lG0WAiEEcTP2aswOph" ContentType="image/jpeg"/>
  <Default Extension="bin" ContentType="application/vnd.openxmlformats-officedocument.oleObject"/>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1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drawings/drawing4.xml" ContentType="application/vnd.openxmlformats-officedocument.drawingml.chartshapes+xml"/>
  <Override PartName="/ppt/notesSlides/notesSlide2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drawings/drawing5.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notesMasterIdLst>
    <p:notesMasterId r:id="rId25"/>
  </p:notesMasterIdLst>
  <p:handoutMasterIdLst>
    <p:handoutMasterId r:id="rId26"/>
  </p:handoutMasterIdLst>
  <p:sldIdLst>
    <p:sldId id="257" r:id="rId2"/>
    <p:sldId id="258" r:id="rId3"/>
    <p:sldId id="259" r:id="rId4"/>
    <p:sldId id="260" r:id="rId5"/>
    <p:sldId id="261" r:id="rId6"/>
    <p:sldId id="276" r:id="rId7"/>
    <p:sldId id="262" r:id="rId8"/>
    <p:sldId id="277" r:id="rId9"/>
    <p:sldId id="263" r:id="rId10"/>
    <p:sldId id="264" r:id="rId11"/>
    <p:sldId id="278" r:id="rId12"/>
    <p:sldId id="265" r:id="rId13"/>
    <p:sldId id="266" r:id="rId14"/>
    <p:sldId id="279" r:id="rId15"/>
    <p:sldId id="267" r:id="rId16"/>
    <p:sldId id="268" r:id="rId17"/>
    <p:sldId id="269" r:id="rId18"/>
    <p:sldId id="270" r:id="rId19"/>
    <p:sldId id="271" r:id="rId20"/>
    <p:sldId id="272" r:id="rId21"/>
    <p:sldId id="273" r:id="rId22"/>
    <p:sldId id="274" r:id="rId23"/>
    <p:sldId id="275" r:id="rId24"/>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82" autoAdjust="0"/>
  </p:normalViewPr>
  <p:slideViewPr>
    <p:cSldViewPr showGuides="1">
      <p:cViewPr varScale="1">
        <p:scale>
          <a:sx n="78" d="100"/>
          <a:sy n="78" d="100"/>
        </p:scale>
        <p:origin x="642" y="84"/>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64" d="100"/>
          <a:sy n="64" d="100"/>
        </p:scale>
        <p:origin x="3158"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4.xml"/><Relationship Id="rId4"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5.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1600" b="1" dirty="0">
                <a:solidFill>
                  <a:sysClr val="windowText" lastClr="000000"/>
                </a:solidFill>
                <a:latin typeface="Arial Narrow" panose="020B0606020202030204" pitchFamily="34" charset="0"/>
              </a:rPr>
              <a:t>Executive Director - Annual Salary</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solidFill>
              <a:srgbClr val="5B9BD5">
                <a:lumMod val="50000"/>
              </a:srgbClr>
            </a:solidFill>
            <a:ln>
              <a:noFill/>
            </a:ln>
            <a:effectLst>
              <a:outerShdw blurRad="76200" dir="18900000" sy="23000" kx="-1200000" algn="bl" rotWithShape="0">
                <a:prstClr val="black">
                  <a:alpha val="20000"/>
                </a:prst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'Question 5'!$C$26:$C$40</c:f>
              <c:numCache>
                <c:formatCode>"$"#,##0_);[Red]\("$"#,##0\)</c:formatCode>
                <c:ptCount val="15"/>
                <c:pt idx="0">
                  <c:v>85000</c:v>
                </c:pt>
                <c:pt idx="1">
                  <c:v>100200</c:v>
                </c:pt>
                <c:pt idx="2">
                  <c:v>104561.60000000001</c:v>
                </c:pt>
                <c:pt idx="3">
                  <c:v>109324.8</c:v>
                </c:pt>
                <c:pt idx="4">
                  <c:v>112600</c:v>
                </c:pt>
                <c:pt idx="5">
                  <c:v>130000</c:v>
                </c:pt>
                <c:pt idx="6">
                  <c:v>135985</c:v>
                </c:pt>
                <c:pt idx="7">
                  <c:v>151050</c:v>
                </c:pt>
                <c:pt idx="8">
                  <c:v>160000</c:v>
                </c:pt>
                <c:pt idx="9">
                  <c:v>168920</c:v>
                </c:pt>
                <c:pt idx="10">
                  <c:v>217360</c:v>
                </c:pt>
                <c:pt idx="11">
                  <c:v>306380.26</c:v>
                </c:pt>
                <c:pt idx="12">
                  <c:v>345000</c:v>
                </c:pt>
                <c:pt idx="13">
                  <c:v>362330</c:v>
                </c:pt>
                <c:pt idx="14">
                  <c:v>393824</c:v>
                </c:pt>
              </c:numCache>
            </c:numRef>
          </c:val>
          <c:extLst xmlns:c16r2="http://schemas.microsoft.com/office/drawing/2015/06/chart">
            <c:ext xmlns:c16="http://schemas.microsoft.com/office/drawing/2014/chart" uri="{C3380CC4-5D6E-409C-BE32-E72D297353CC}">
              <c16:uniqueId val="{00000000-F540-478A-B6B9-600E99F28712}"/>
            </c:ext>
          </c:extLst>
        </c:ser>
        <c:dLbls>
          <c:dLblPos val="inEnd"/>
          <c:showLegendKey val="0"/>
          <c:showVal val="1"/>
          <c:showCatName val="0"/>
          <c:showSerName val="0"/>
          <c:showPercent val="0"/>
          <c:showBubbleSize val="0"/>
        </c:dLbls>
        <c:gapWidth val="41"/>
        <c:axId val="356799296"/>
        <c:axId val="360271952"/>
      </c:barChart>
      <c:catAx>
        <c:axId val="356799296"/>
        <c:scaling>
          <c:orientation val="minMax"/>
        </c:scaling>
        <c:delete val="1"/>
        <c:axPos val="b"/>
        <c:majorTickMark val="none"/>
        <c:minorTickMark val="none"/>
        <c:tickLblPos val="nextTo"/>
        <c:crossAx val="360271952"/>
        <c:crosses val="autoZero"/>
        <c:auto val="1"/>
        <c:lblAlgn val="ctr"/>
        <c:lblOffset val="100"/>
        <c:noMultiLvlLbl val="0"/>
      </c:catAx>
      <c:valAx>
        <c:axId val="360271952"/>
        <c:scaling>
          <c:orientation val="minMax"/>
        </c:scaling>
        <c:delete val="1"/>
        <c:axPos val="l"/>
        <c:numFmt formatCode="&quot;$&quot;#,##0_);[Red]\(&quot;$&quot;#,##0\)" sourceLinked="1"/>
        <c:majorTickMark val="none"/>
        <c:minorTickMark val="none"/>
        <c:tickLblPos val="nextTo"/>
        <c:crossAx val="35679929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a:outerShdw blurRad="50800" dist="38100" dir="5400000" algn="t" rotWithShape="0">
        <a:prstClr val="black">
          <a:alpha val="40000"/>
        </a:prstClr>
      </a:outerShdw>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84126984126984E-2"/>
          <c:y val="0.13247668726181294"/>
          <c:w val="0.95634920634920639"/>
          <c:h val="0.68646931985102233"/>
        </c:manualLayout>
      </c:layout>
      <c:barChart>
        <c:barDir val="col"/>
        <c:grouping val="clustered"/>
        <c:varyColors val="0"/>
        <c:ser>
          <c:idx val="0"/>
          <c:order val="0"/>
          <c:spPr>
            <a:solidFill>
              <a:srgbClr val="5B9BD5">
                <a:lumMod val="50000"/>
              </a:srgbClr>
            </a:solidFill>
            <a:ln>
              <a:noFill/>
            </a:ln>
            <a:effectLst>
              <a:outerShdw blurRad="76200" dir="18900000" sy="23000" kx="-1200000" algn="bl" rotWithShape="0">
                <a:prstClr val="black">
                  <a:alpha val="20000"/>
                </a:prst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'Question 21'!$B$27:$B$34</c:f>
              <c:numCache>
                <c:formatCode>_("$"* #,##0_);_("$"* \(#,##0\);_("$"* "-"??_);_(@_)</c:formatCode>
                <c:ptCount val="8"/>
                <c:pt idx="0">
                  <c:v>67858</c:v>
                </c:pt>
                <c:pt idx="1">
                  <c:v>82388.800000000003</c:v>
                </c:pt>
                <c:pt idx="2">
                  <c:v>85000</c:v>
                </c:pt>
                <c:pt idx="3">
                  <c:v>90542.399999999994</c:v>
                </c:pt>
                <c:pt idx="4">
                  <c:v>95000</c:v>
                </c:pt>
                <c:pt idx="5">
                  <c:v>121325</c:v>
                </c:pt>
                <c:pt idx="6">
                  <c:v>203923.20000000001</c:v>
                </c:pt>
                <c:pt idx="7">
                  <c:v>317271</c:v>
                </c:pt>
              </c:numCache>
            </c:numRef>
          </c:val>
          <c:extLst xmlns:c16r2="http://schemas.microsoft.com/office/drawing/2015/06/chart">
            <c:ext xmlns:c16="http://schemas.microsoft.com/office/drawing/2014/chart" uri="{C3380CC4-5D6E-409C-BE32-E72D297353CC}">
              <c16:uniqueId val="{00000000-5F4F-4E41-B57C-B22A6C43FA04}"/>
            </c:ext>
          </c:extLst>
        </c:ser>
        <c:dLbls>
          <c:dLblPos val="inEnd"/>
          <c:showLegendKey val="0"/>
          <c:showVal val="1"/>
          <c:showCatName val="0"/>
          <c:showSerName val="0"/>
          <c:showPercent val="0"/>
          <c:showBubbleSize val="0"/>
        </c:dLbls>
        <c:gapWidth val="41"/>
        <c:axId val="360269600"/>
        <c:axId val="360268816"/>
      </c:barChart>
      <c:catAx>
        <c:axId val="360269600"/>
        <c:scaling>
          <c:orientation val="minMax"/>
        </c:scaling>
        <c:delete val="1"/>
        <c:axPos val="b"/>
        <c:numFmt formatCode="General" sourceLinked="1"/>
        <c:majorTickMark val="none"/>
        <c:minorTickMark val="none"/>
        <c:tickLblPos val="nextTo"/>
        <c:crossAx val="360268816"/>
        <c:crosses val="autoZero"/>
        <c:auto val="1"/>
        <c:lblAlgn val="ctr"/>
        <c:lblOffset val="100"/>
        <c:noMultiLvlLbl val="0"/>
      </c:catAx>
      <c:valAx>
        <c:axId val="360268816"/>
        <c:scaling>
          <c:orientation val="minMax"/>
        </c:scaling>
        <c:delete val="1"/>
        <c:axPos val="l"/>
        <c:numFmt formatCode="_(&quot;$&quot;* #,##0_);_(&quot;$&quot;* \(#,##0\);_(&quot;$&quot;* &quot;-&quot;??_);_(@_)" sourceLinked="1"/>
        <c:majorTickMark val="none"/>
        <c:minorTickMark val="none"/>
        <c:tickLblPos val="nextTo"/>
        <c:crossAx val="360269600"/>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a:outerShdw blurRad="50800" dist="38100" dir="5400000" algn="t" rotWithShape="0">
        <a:prstClr val="black">
          <a:alpha val="40000"/>
        </a:prstClr>
      </a:outerShdw>
    </a:effectLst>
  </c:spPr>
  <c:txPr>
    <a:bodyPr/>
    <a:lstStyle/>
    <a:p>
      <a:pPr>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84126984126984E-2"/>
          <c:y val="0.13247668726181294"/>
          <c:w val="0.95634920634920639"/>
          <c:h val="0.68646931985102233"/>
        </c:manualLayout>
      </c:layout>
      <c:barChart>
        <c:barDir val="col"/>
        <c:grouping val="clustered"/>
        <c:varyColors val="0"/>
        <c:ser>
          <c:idx val="0"/>
          <c:order val="0"/>
          <c:spPr>
            <a:solidFill>
              <a:srgbClr val="5B9BD5">
                <a:lumMod val="50000"/>
              </a:srgbClr>
            </a:solidFill>
            <a:ln>
              <a:noFill/>
            </a:ln>
            <a:effectLst>
              <a:outerShdw blurRad="76200" dir="18900000" sy="23000" kx="-1200000" algn="bl" rotWithShape="0">
                <a:prstClr val="black">
                  <a:alpha val="20000"/>
                </a:prst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'Question 37'!$C$22:$C$28</c:f>
              <c:numCache>
                <c:formatCode>"$"#,##0</c:formatCode>
                <c:ptCount val="7"/>
                <c:pt idx="0">
                  <c:v>82389</c:v>
                </c:pt>
                <c:pt idx="1">
                  <c:v>85613</c:v>
                </c:pt>
                <c:pt idx="2">
                  <c:v>93000</c:v>
                </c:pt>
                <c:pt idx="3">
                  <c:v>93582</c:v>
                </c:pt>
                <c:pt idx="4">
                  <c:v>159269</c:v>
                </c:pt>
                <c:pt idx="5">
                  <c:v>220524</c:v>
                </c:pt>
                <c:pt idx="6">
                  <c:v>245000</c:v>
                </c:pt>
              </c:numCache>
            </c:numRef>
          </c:val>
          <c:extLst xmlns:c16r2="http://schemas.microsoft.com/office/drawing/2015/06/chart">
            <c:ext xmlns:c16="http://schemas.microsoft.com/office/drawing/2014/chart" uri="{C3380CC4-5D6E-409C-BE32-E72D297353CC}">
              <c16:uniqueId val="{00000000-D3D0-4B8C-9AD2-9D637CA23285}"/>
            </c:ext>
          </c:extLst>
        </c:ser>
        <c:dLbls>
          <c:dLblPos val="inEnd"/>
          <c:showLegendKey val="0"/>
          <c:showVal val="1"/>
          <c:showCatName val="0"/>
          <c:showSerName val="0"/>
          <c:showPercent val="0"/>
          <c:showBubbleSize val="0"/>
        </c:dLbls>
        <c:gapWidth val="41"/>
        <c:axId val="360274696"/>
        <c:axId val="360269992"/>
      </c:barChart>
      <c:catAx>
        <c:axId val="360274696"/>
        <c:scaling>
          <c:orientation val="minMax"/>
        </c:scaling>
        <c:delete val="1"/>
        <c:axPos val="b"/>
        <c:numFmt formatCode="General" sourceLinked="1"/>
        <c:majorTickMark val="none"/>
        <c:minorTickMark val="none"/>
        <c:tickLblPos val="nextTo"/>
        <c:crossAx val="360269992"/>
        <c:crosses val="autoZero"/>
        <c:auto val="1"/>
        <c:lblAlgn val="ctr"/>
        <c:lblOffset val="100"/>
        <c:noMultiLvlLbl val="0"/>
      </c:catAx>
      <c:valAx>
        <c:axId val="360269992"/>
        <c:scaling>
          <c:orientation val="minMax"/>
        </c:scaling>
        <c:delete val="1"/>
        <c:axPos val="l"/>
        <c:numFmt formatCode="&quot;$&quot;#,##0" sourceLinked="1"/>
        <c:majorTickMark val="none"/>
        <c:minorTickMark val="none"/>
        <c:tickLblPos val="nextTo"/>
        <c:crossAx val="360274696"/>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a:outerShdw blurRad="50800" dist="38100" dir="5400000" algn="t" rotWithShape="0">
        <a:prstClr val="black">
          <a:alpha val="40000"/>
        </a:prstClr>
      </a:outerShdw>
    </a:effectLst>
  </c:spPr>
  <c:txPr>
    <a:bodyPr/>
    <a:lstStyle/>
    <a:p>
      <a:pPr>
        <a:defRPr/>
      </a:pPr>
      <a:endParaRPr lang="en-US"/>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84126984126984E-2"/>
          <c:y val="0.13247668726181294"/>
          <c:w val="0.95634920634920639"/>
          <c:h val="0.68646931985102233"/>
        </c:manualLayout>
      </c:layout>
      <c:barChart>
        <c:barDir val="col"/>
        <c:grouping val="clustered"/>
        <c:varyColors val="0"/>
        <c:ser>
          <c:idx val="0"/>
          <c:order val="0"/>
          <c:spPr>
            <a:solidFill>
              <a:srgbClr val="5B9BD5">
                <a:lumMod val="50000"/>
              </a:srgbClr>
            </a:solidFill>
            <a:ln>
              <a:noFill/>
            </a:ln>
            <a:effectLst>
              <a:outerShdw blurRad="76200" dir="18900000" sy="23000" kx="-1200000" algn="bl" rotWithShape="0">
                <a:prstClr val="black">
                  <a:alpha val="20000"/>
                </a:prst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'Question 69'!$B$27:$B$38</c:f>
              <c:numCache>
                <c:formatCode>"$"#,##0</c:formatCode>
                <c:ptCount val="12"/>
                <c:pt idx="0">
                  <c:v>43909</c:v>
                </c:pt>
                <c:pt idx="1">
                  <c:v>51709</c:v>
                </c:pt>
                <c:pt idx="2">
                  <c:v>52850</c:v>
                </c:pt>
                <c:pt idx="3">
                  <c:v>60000</c:v>
                </c:pt>
                <c:pt idx="4">
                  <c:v>60000</c:v>
                </c:pt>
                <c:pt idx="5">
                  <c:v>64000</c:v>
                </c:pt>
                <c:pt idx="6">
                  <c:v>70000</c:v>
                </c:pt>
                <c:pt idx="7">
                  <c:v>72000</c:v>
                </c:pt>
                <c:pt idx="8">
                  <c:v>72619</c:v>
                </c:pt>
                <c:pt idx="9">
                  <c:v>74610</c:v>
                </c:pt>
                <c:pt idx="10">
                  <c:v>77713</c:v>
                </c:pt>
                <c:pt idx="11">
                  <c:v>200000</c:v>
                </c:pt>
              </c:numCache>
            </c:numRef>
          </c:val>
          <c:extLst xmlns:c16r2="http://schemas.microsoft.com/office/drawing/2015/06/chart">
            <c:ext xmlns:c16="http://schemas.microsoft.com/office/drawing/2014/chart" uri="{C3380CC4-5D6E-409C-BE32-E72D297353CC}">
              <c16:uniqueId val="{00000000-4A7D-4AB8-B98C-E178469E246F}"/>
            </c:ext>
          </c:extLst>
        </c:ser>
        <c:dLbls>
          <c:dLblPos val="inEnd"/>
          <c:showLegendKey val="0"/>
          <c:showVal val="1"/>
          <c:showCatName val="0"/>
          <c:showSerName val="0"/>
          <c:showPercent val="0"/>
          <c:showBubbleSize val="0"/>
        </c:dLbls>
        <c:gapWidth val="41"/>
        <c:axId val="360272344"/>
        <c:axId val="360273128"/>
      </c:barChart>
      <c:catAx>
        <c:axId val="360272344"/>
        <c:scaling>
          <c:orientation val="minMax"/>
        </c:scaling>
        <c:delete val="1"/>
        <c:axPos val="b"/>
        <c:numFmt formatCode="General" sourceLinked="1"/>
        <c:majorTickMark val="none"/>
        <c:minorTickMark val="none"/>
        <c:tickLblPos val="nextTo"/>
        <c:crossAx val="360273128"/>
        <c:crosses val="autoZero"/>
        <c:auto val="1"/>
        <c:lblAlgn val="ctr"/>
        <c:lblOffset val="100"/>
        <c:noMultiLvlLbl val="0"/>
      </c:catAx>
      <c:valAx>
        <c:axId val="360273128"/>
        <c:scaling>
          <c:orientation val="minMax"/>
        </c:scaling>
        <c:delete val="1"/>
        <c:axPos val="l"/>
        <c:numFmt formatCode="&quot;$&quot;#,##0" sourceLinked="1"/>
        <c:majorTickMark val="none"/>
        <c:minorTickMark val="none"/>
        <c:tickLblPos val="nextTo"/>
        <c:crossAx val="36027234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a:outerShdw blurRad="50800" dist="38100" dir="5400000" algn="t" rotWithShape="0">
        <a:prstClr val="black">
          <a:alpha val="40000"/>
        </a:prstClr>
      </a:outerShdw>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84126984126984E-2"/>
          <c:y val="0.13247668726181294"/>
          <c:w val="0.95634920634920639"/>
          <c:h val="0.68646931985102233"/>
        </c:manualLayout>
      </c:layout>
      <c:barChart>
        <c:barDir val="col"/>
        <c:grouping val="clustered"/>
        <c:varyColors val="0"/>
        <c:ser>
          <c:idx val="0"/>
          <c:order val="0"/>
          <c:spPr>
            <a:solidFill>
              <a:srgbClr val="5B9BD5">
                <a:lumMod val="50000"/>
              </a:srgbClr>
            </a:solidFill>
            <a:ln>
              <a:noFill/>
            </a:ln>
            <a:effectLst>
              <a:outerShdw blurRad="76200" dir="18900000" sy="23000" kx="-1200000" algn="bl" rotWithShape="0">
                <a:prstClr val="black">
                  <a:alpha val="20000"/>
                </a:prst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'Question 53'!$B$22:$B$25</c:f>
              <c:numCache>
                <c:formatCode>_("$"* #,##0_);_("$"* \(#,##0\);_("$"* "-"??_);_(@_)</c:formatCode>
                <c:ptCount val="4"/>
                <c:pt idx="0">
                  <c:v>65000</c:v>
                </c:pt>
                <c:pt idx="1">
                  <c:v>75000</c:v>
                </c:pt>
                <c:pt idx="2">
                  <c:v>85613</c:v>
                </c:pt>
                <c:pt idx="3">
                  <c:v>170422</c:v>
                </c:pt>
              </c:numCache>
            </c:numRef>
          </c:val>
          <c:extLst xmlns:c16r2="http://schemas.microsoft.com/office/drawing/2015/06/chart">
            <c:ext xmlns:c16="http://schemas.microsoft.com/office/drawing/2014/chart" uri="{C3380CC4-5D6E-409C-BE32-E72D297353CC}">
              <c16:uniqueId val="{00000000-E559-4F3E-BC70-4F217B9E1ED2}"/>
            </c:ext>
          </c:extLst>
        </c:ser>
        <c:dLbls>
          <c:dLblPos val="inEnd"/>
          <c:showLegendKey val="0"/>
          <c:showVal val="1"/>
          <c:showCatName val="0"/>
          <c:showSerName val="0"/>
          <c:showPercent val="0"/>
          <c:showBubbleSize val="0"/>
        </c:dLbls>
        <c:gapWidth val="41"/>
        <c:axId val="360267248"/>
        <c:axId val="360272736"/>
      </c:barChart>
      <c:catAx>
        <c:axId val="360267248"/>
        <c:scaling>
          <c:orientation val="minMax"/>
        </c:scaling>
        <c:delete val="1"/>
        <c:axPos val="b"/>
        <c:numFmt formatCode="General" sourceLinked="1"/>
        <c:majorTickMark val="none"/>
        <c:minorTickMark val="none"/>
        <c:tickLblPos val="nextTo"/>
        <c:crossAx val="360272736"/>
        <c:crosses val="autoZero"/>
        <c:auto val="1"/>
        <c:lblAlgn val="ctr"/>
        <c:lblOffset val="100"/>
        <c:noMultiLvlLbl val="0"/>
      </c:catAx>
      <c:valAx>
        <c:axId val="360272736"/>
        <c:scaling>
          <c:orientation val="minMax"/>
        </c:scaling>
        <c:delete val="1"/>
        <c:axPos val="l"/>
        <c:numFmt formatCode="_(&quot;$&quot;* #,##0_);_(&quot;$&quot;* \(#,##0\);_(&quot;$&quot;* &quot;-&quot;??_);_(@_)" sourceLinked="1"/>
        <c:majorTickMark val="none"/>
        <c:minorTickMark val="none"/>
        <c:tickLblPos val="nextTo"/>
        <c:crossAx val="36026724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a:outerShdw blurRad="50800" dist="38100" dir="5400000" algn="t" rotWithShape="0">
        <a:prstClr val="black">
          <a:alpha val="40000"/>
        </a:prstClr>
      </a:outerShdw>
    </a:effectLst>
  </c:spPr>
  <c:txPr>
    <a:bodyPr/>
    <a:lstStyle/>
    <a:p>
      <a:pPr>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984126984126984E-2"/>
          <c:y val="0.13247668726181294"/>
          <c:w val="0.95634920634920639"/>
          <c:h val="0.68646931985102233"/>
        </c:manualLayout>
      </c:layout>
      <c:barChart>
        <c:barDir val="col"/>
        <c:grouping val="clustered"/>
        <c:varyColors val="0"/>
        <c:ser>
          <c:idx val="0"/>
          <c:order val="0"/>
          <c:spPr>
            <a:solidFill>
              <a:srgbClr val="5B9BD5">
                <a:lumMod val="50000"/>
              </a:srgbClr>
            </a:solidFill>
            <a:ln>
              <a:noFill/>
            </a:ln>
            <a:effectLst>
              <a:outerShdw blurRad="76200" dir="18900000" sy="23000" kx="-1200000" algn="bl" rotWithShape="0">
                <a:prstClr val="black">
                  <a:alpha val="20000"/>
                </a:prstClr>
              </a:outerShdw>
            </a:effectLst>
            <a:scene3d>
              <a:camera prst="orthographicFront"/>
              <a:lightRig rig="threePt" dir="t"/>
            </a:scene3d>
            <a:sp3d>
              <a:bevelT w="190500" h="38100"/>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Narrow" panose="020B0606020202030204" pitchFamily="34" charset="0"/>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'Question 85'!$B$23:$B$31</c:f>
              <c:numCache>
                <c:formatCode>_("$"* #,##0_);_("$"* \(#,##0\);_("$"* "-"??_);_(@_)</c:formatCode>
                <c:ptCount val="9"/>
                <c:pt idx="0">
                  <c:v>31450</c:v>
                </c:pt>
                <c:pt idx="1">
                  <c:v>33904</c:v>
                </c:pt>
                <c:pt idx="2">
                  <c:v>40000</c:v>
                </c:pt>
                <c:pt idx="3">
                  <c:v>43680</c:v>
                </c:pt>
                <c:pt idx="4">
                  <c:v>44954.5</c:v>
                </c:pt>
                <c:pt idx="5">
                  <c:v>48722.96</c:v>
                </c:pt>
                <c:pt idx="6">
                  <c:v>49899.5</c:v>
                </c:pt>
                <c:pt idx="7">
                  <c:v>56000</c:v>
                </c:pt>
                <c:pt idx="8">
                  <c:v>135000</c:v>
                </c:pt>
              </c:numCache>
            </c:numRef>
          </c:val>
          <c:extLst xmlns:c16r2="http://schemas.microsoft.com/office/drawing/2015/06/chart">
            <c:ext xmlns:c16="http://schemas.microsoft.com/office/drawing/2014/chart" uri="{C3380CC4-5D6E-409C-BE32-E72D297353CC}">
              <c16:uniqueId val="{00000000-6D18-4E59-876D-1C4A5EC87472}"/>
            </c:ext>
          </c:extLst>
        </c:ser>
        <c:dLbls>
          <c:dLblPos val="inEnd"/>
          <c:showLegendKey val="0"/>
          <c:showVal val="1"/>
          <c:showCatName val="0"/>
          <c:showSerName val="0"/>
          <c:showPercent val="0"/>
          <c:showBubbleSize val="0"/>
        </c:dLbls>
        <c:gapWidth val="41"/>
        <c:axId val="360270384"/>
        <c:axId val="360270776"/>
      </c:barChart>
      <c:catAx>
        <c:axId val="360270384"/>
        <c:scaling>
          <c:orientation val="minMax"/>
        </c:scaling>
        <c:delete val="1"/>
        <c:axPos val="b"/>
        <c:numFmt formatCode="General" sourceLinked="1"/>
        <c:majorTickMark val="none"/>
        <c:minorTickMark val="none"/>
        <c:tickLblPos val="nextTo"/>
        <c:crossAx val="360270776"/>
        <c:crosses val="autoZero"/>
        <c:auto val="1"/>
        <c:lblAlgn val="ctr"/>
        <c:lblOffset val="100"/>
        <c:noMultiLvlLbl val="0"/>
      </c:catAx>
      <c:valAx>
        <c:axId val="360270776"/>
        <c:scaling>
          <c:orientation val="minMax"/>
        </c:scaling>
        <c:delete val="1"/>
        <c:axPos val="l"/>
        <c:numFmt formatCode="_(&quot;$&quot;* #,##0_);_(&quot;$&quot;* \(#,##0\);_(&quot;$&quot;* &quot;-&quot;??_);_(@_)" sourceLinked="1"/>
        <c:majorTickMark val="none"/>
        <c:minorTickMark val="none"/>
        <c:tickLblPos val="nextTo"/>
        <c:crossAx val="360270384"/>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a:outerShdw blurRad="50800" dist="38100" dir="5400000" algn="t" rotWithShape="0">
        <a:prstClr val="black">
          <a:alpha val="40000"/>
        </a:prstClr>
      </a:outerShdw>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2" Type="http://schemas.openxmlformats.org/officeDocument/2006/relationships/hyperlink" Target="http://commons.wikimedia.org/wiki/File:Embraer_190_-_Wing_and_winglet.jpg" TargetMode="External"/><Relationship Id="rId1" Type="http://schemas.openxmlformats.org/officeDocument/2006/relationships/image" Target="../media/image4.jpg&amp;ehk=lG0WAiEEcTP2aswOph"/></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00CD3-C31B-4DE7-BC4B-DDCE13A42335}" type="doc">
      <dgm:prSet loTypeId="urn:microsoft.com/office/officeart/2008/layout/AlternatingPictureCircles" loCatId="picture" qsTypeId="urn:microsoft.com/office/officeart/2005/8/quickstyle/simple1" qsCatId="simple" csTypeId="urn:microsoft.com/office/officeart/2005/8/colors/accent1_2" csCatId="accent1" phldr="1"/>
      <dgm:spPr/>
    </dgm:pt>
    <dgm:pt modelId="{C478AB86-41EB-40BC-BB55-89B3535311C6}">
      <dgm:prSet custT="1"/>
      <dgm:spPr/>
      <dgm:t>
        <a:bodyPr/>
        <a:lstStyle/>
        <a:p>
          <a:pPr algn="ctr">
            <a:buNone/>
          </a:pPr>
          <a:r>
            <a:rPr lang="en-US" sz="1200" dirty="0">
              <a:solidFill>
                <a:schemeClr val="tx1"/>
              </a:solidFill>
              <a:latin typeface="Arial" panose="020B0604020202020204" pitchFamily="34" charset="0"/>
              <a:cs typeface="Arial" panose="020B0604020202020204" pitchFamily="34" charset="0"/>
            </a:rPr>
            <a:t>-Ph.D. in Psychology with a concentration in Organizational Psychology</a:t>
          </a:r>
        </a:p>
        <a:p>
          <a:pPr algn="ctr">
            <a:buNone/>
          </a:pPr>
          <a:r>
            <a:rPr lang="en-US" sz="1200" dirty="0">
              <a:solidFill>
                <a:schemeClr val="tx1"/>
              </a:solidFill>
              <a:latin typeface="Arial" panose="020B0604020202020204" pitchFamily="34" charset="0"/>
              <a:cs typeface="Arial" panose="020B0604020202020204" pitchFamily="34" charset="0"/>
            </a:rPr>
            <a:t>-Juris Doctorate</a:t>
          </a:r>
        </a:p>
        <a:p>
          <a:pPr algn="ctr">
            <a:buNone/>
          </a:pPr>
          <a:r>
            <a:rPr lang="en-US" sz="1200" dirty="0">
              <a:solidFill>
                <a:schemeClr val="tx1"/>
              </a:solidFill>
              <a:latin typeface="Arial" panose="020B0604020202020204" pitchFamily="34" charset="0"/>
              <a:cs typeface="Arial" panose="020B0604020202020204" pitchFamily="34" charset="0"/>
            </a:rPr>
            <a:t>-Master of Science in Administration with a concentration in Human Resources</a:t>
          </a:r>
        </a:p>
        <a:p>
          <a:pPr algn="ctr">
            <a:buNone/>
          </a:pPr>
          <a:r>
            <a:rPr lang="en-US" sz="1200" dirty="0">
              <a:solidFill>
                <a:schemeClr val="tx1"/>
              </a:solidFill>
              <a:latin typeface="Arial" panose="020B0604020202020204" pitchFamily="34" charset="0"/>
              <a:cs typeface="Arial" panose="020B0604020202020204" pitchFamily="34" charset="0"/>
            </a:rPr>
            <a:t>-Bachelor of Arts in Human Resources Administration</a:t>
          </a:r>
        </a:p>
        <a:p>
          <a:pPr algn="ctr">
            <a:buNone/>
          </a:pPr>
          <a:r>
            <a:rPr lang="en-US" sz="1200" dirty="0">
              <a:solidFill>
                <a:schemeClr val="tx1"/>
              </a:solidFill>
              <a:latin typeface="Arial" panose="020B0604020202020204" pitchFamily="34" charset="0"/>
              <a:cs typeface="Arial" panose="020B0604020202020204" pitchFamily="34" charset="0"/>
            </a:rPr>
            <a:t>-More than twenty-five years of human resources experience in both private sector and public sector industry</a:t>
          </a:r>
        </a:p>
        <a:p>
          <a:pPr algn="ctr">
            <a:buNone/>
          </a:pPr>
          <a:r>
            <a:rPr lang="en-US" sz="1200" dirty="0">
              <a:solidFill>
                <a:schemeClr val="tx1"/>
              </a:solidFill>
              <a:latin typeface="Arial" panose="020B0604020202020204" pitchFamily="34" charset="0"/>
              <a:cs typeface="Arial" panose="020B0604020202020204" pitchFamily="34" charset="0"/>
            </a:rPr>
            <a:t>-More than fourteen years of experience in leading the human resources for manufacturing companies</a:t>
          </a:r>
        </a:p>
        <a:p>
          <a:pPr algn="ctr">
            <a:buNone/>
          </a:pPr>
          <a:r>
            <a:rPr lang="en-US" sz="1200" dirty="0">
              <a:solidFill>
                <a:schemeClr val="tx1"/>
              </a:solidFill>
              <a:latin typeface="Arial" panose="020B0604020202020204" pitchFamily="34" charset="0"/>
              <a:cs typeface="Arial" panose="020B0604020202020204" pitchFamily="34" charset="0"/>
            </a:rPr>
            <a:t>-Eleven years in managing human resources for a large-hub airport</a:t>
          </a:r>
        </a:p>
      </dgm:t>
    </dgm:pt>
    <dgm:pt modelId="{99474284-2DC0-4B10-98A4-D4486E970DAD}" type="parTrans" cxnId="{3897EB5D-DB57-4599-B99B-2DF214E3EA86}">
      <dgm:prSet/>
      <dgm:spPr/>
      <dgm:t>
        <a:bodyPr/>
        <a:lstStyle/>
        <a:p>
          <a:endParaRPr lang="en-US"/>
        </a:p>
      </dgm:t>
    </dgm:pt>
    <dgm:pt modelId="{C53CB27A-B40B-46BF-BC5E-62675638C020}" type="sibTrans" cxnId="{3897EB5D-DB57-4599-B99B-2DF214E3EA86}">
      <dgm:prSet/>
      <dgm:spPr/>
      <dgm:t>
        <a:bodyPr/>
        <a:lstStyle/>
        <a:p>
          <a:endParaRPr lang="en-US"/>
        </a:p>
      </dgm:t>
    </dgm:pt>
    <dgm:pt modelId="{ED7CB408-1817-48CB-9424-82B89131C4BD}" type="pres">
      <dgm:prSet presAssocID="{4BD00CD3-C31B-4DE7-BC4B-DDCE13A42335}" presName="Name0" presStyleCnt="0">
        <dgm:presLayoutVars>
          <dgm:chMax/>
          <dgm:chPref/>
          <dgm:dir/>
        </dgm:presLayoutVars>
      </dgm:prSet>
      <dgm:spPr/>
    </dgm:pt>
    <dgm:pt modelId="{26834B80-D302-49FD-AA87-FD40D1598655}" type="pres">
      <dgm:prSet presAssocID="{C478AB86-41EB-40BC-BB55-89B3535311C6}" presName="composite" presStyleCnt="0"/>
      <dgm:spPr/>
    </dgm:pt>
    <dgm:pt modelId="{CD719342-2392-45EA-8F22-8D1AA344E8F6}" type="pres">
      <dgm:prSet presAssocID="{C478AB86-41EB-40BC-BB55-89B3535311C6}" presName="Accent" presStyleLbl="alignNode1" presStyleIdx="0" presStyleCnt="1">
        <dgm:presLayoutVars>
          <dgm:chMax val="0"/>
          <dgm:chPref val="0"/>
        </dgm:presLayoutVars>
      </dgm:prSet>
      <dgm:spPr/>
    </dgm:pt>
    <dgm:pt modelId="{7C1A1309-41FB-4878-9918-7BE87722B1BB}" type="pres">
      <dgm:prSet presAssocID="{C478AB86-41EB-40BC-BB55-89B3535311C6}" presName="Image" presStyleLbl="bgImgPlace1" presStyleIdx="0" presStyleCnt="1" custLinFactNeighborX="228" custLinFactNeighborY="-476">
        <dgm:presLayoutVars>
          <dgm:chMax val="0"/>
          <dgm:chPref val="0"/>
          <dgm:bulletEnabled val="1"/>
        </dgm:presLayoutVars>
      </dgm:prSet>
      <dgm:spPr>
        <a:blipFill dpi="0" rotWithShape="1">
          <a:blip xmlns:r="http://schemas.openxmlformats.org/officeDocument/2006/relationships" r:embed="rId1">
            <a:extLst>
              <a:ext uri="{28A0092B-C50C-407E-A947-70E740481C1C}">
                <a14:useLocalDpi xmlns:a14="http://schemas.microsoft.com/office/drawing/2010/main" val="0"/>
              </a:ext>
              <a:ext uri="{837473B0-CC2E-450A-ABE3-18F120FF3D39}">
                <a1611:picAttrSrcUrl xmlns="" xmlns:a1611="http://schemas.microsoft.com/office/drawing/2016/11/main" r:id="rId2"/>
              </a:ext>
            </a:extLst>
          </a:blip>
          <a:srcRect/>
          <a:stretch>
            <a:fillRect l="-7000" r="-7000"/>
          </a:stretch>
        </a:blipFill>
      </dgm:spPr>
    </dgm:pt>
    <dgm:pt modelId="{0A0CF7F4-9937-4E28-AAB2-83F54DB1C00A}" type="pres">
      <dgm:prSet presAssocID="{C478AB86-41EB-40BC-BB55-89B3535311C6}" presName="Parent" presStyleLbl="fgAccFollowNode1" presStyleIdx="0" presStyleCnt="1">
        <dgm:presLayoutVars>
          <dgm:chMax val="0"/>
          <dgm:chPref val="0"/>
          <dgm:bulletEnabled val="1"/>
        </dgm:presLayoutVars>
      </dgm:prSet>
      <dgm:spPr/>
      <dgm:t>
        <a:bodyPr/>
        <a:lstStyle/>
        <a:p>
          <a:endParaRPr lang="en-US"/>
        </a:p>
      </dgm:t>
    </dgm:pt>
    <dgm:pt modelId="{99377A7C-084D-4171-A06A-9CB7841EE5D6}" type="pres">
      <dgm:prSet presAssocID="{C478AB86-41EB-40BC-BB55-89B3535311C6}" presName="Space" presStyleCnt="0">
        <dgm:presLayoutVars>
          <dgm:chMax val="0"/>
          <dgm:chPref val="0"/>
        </dgm:presLayoutVars>
      </dgm:prSet>
      <dgm:spPr/>
    </dgm:pt>
  </dgm:ptLst>
  <dgm:cxnLst>
    <dgm:cxn modelId="{D3380121-33A5-43D3-BF4A-DD76175B25F9}" type="presOf" srcId="{C478AB86-41EB-40BC-BB55-89B3535311C6}" destId="{0A0CF7F4-9937-4E28-AAB2-83F54DB1C00A}" srcOrd="0" destOrd="0" presId="urn:microsoft.com/office/officeart/2008/layout/AlternatingPictureCircles"/>
    <dgm:cxn modelId="{3897EB5D-DB57-4599-B99B-2DF214E3EA86}" srcId="{4BD00CD3-C31B-4DE7-BC4B-DDCE13A42335}" destId="{C478AB86-41EB-40BC-BB55-89B3535311C6}" srcOrd="0" destOrd="0" parTransId="{99474284-2DC0-4B10-98A4-D4486E970DAD}" sibTransId="{C53CB27A-B40B-46BF-BC5E-62675638C020}"/>
    <dgm:cxn modelId="{EFB9A56D-8C8A-49D9-9E75-1AA1C6448FCB}" type="presOf" srcId="{4BD00CD3-C31B-4DE7-BC4B-DDCE13A42335}" destId="{ED7CB408-1817-48CB-9424-82B89131C4BD}" srcOrd="0" destOrd="0" presId="urn:microsoft.com/office/officeart/2008/layout/AlternatingPictureCircles"/>
    <dgm:cxn modelId="{B35EFF86-BA4B-4E53-91A7-402CA3AA72E2}" type="presParOf" srcId="{ED7CB408-1817-48CB-9424-82B89131C4BD}" destId="{26834B80-D302-49FD-AA87-FD40D1598655}" srcOrd="0" destOrd="0" presId="urn:microsoft.com/office/officeart/2008/layout/AlternatingPictureCircles"/>
    <dgm:cxn modelId="{A371DC45-6294-4F15-ABEA-0D86470DCDD4}" type="presParOf" srcId="{26834B80-D302-49FD-AA87-FD40D1598655}" destId="{CD719342-2392-45EA-8F22-8D1AA344E8F6}" srcOrd="0" destOrd="0" presId="urn:microsoft.com/office/officeart/2008/layout/AlternatingPictureCircles"/>
    <dgm:cxn modelId="{7AF939A4-DA2D-4A4E-AD2D-A03F552291AF}" type="presParOf" srcId="{26834B80-D302-49FD-AA87-FD40D1598655}" destId="{7C1A1309-41FB-4878-9918-7BE87722B1BB}" srcOrd="1" destOrd="0" presId="urn:microsoft.com/office/officeart/2008/layout/AlternatingPictureCircles"/>
    <dgm:cxn modelId="{BDF0EC9A-F2F4-4FF4-A704-FC6C0FE417C0}" type="presParOf" srcId="{26834B80-D302-49FD-AA87-FD40D1598655}" destId="{0A0CF7F4-9937-4E28-AAB2-83F54DB1C00A}" srcOrd="2" destOrd="0" presId="urn:microsoft.com/office/officeart/2008/layout/AlternatingPictureCircles"/>
    <dgm:cxn modelId="{9244CAC9-5CAB-4B71-9C85-888FA176123B}" type="presParOf" srcId="{26834B80-D302-49FD-AA87-FD40D1598655}" destId="{99377A7C-084D-4171-A06A-9CB7841EE5D6}" srcOrd="3" destOrd="0" presId="urn:microsoft.com/office/officeart/2008/layout/AlternatingPictureCircle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31C1DC-A0D3-4AD2-9B13-771F446B2409}" type="doc">
      <dgm:prSet loTypeId="urn:microsoft.com/office/officeart/2005/8/layout/vProcess5" loCatId="process" qsTypeId="urn:microsoft.com/office/officeart/2005/8/quickstyle/3d3" qsCatId="3D" csTypeId="urn:microsoft.com/office/officeart/2005/8/colors/accent2_5" csCatId="accent2" phldr="1"/>
      <dgm:spPr/>
      <dgm:t>
        <a:bodyPr/>
        <a:lstStyle/>
        <a:p>
          <a:endParaRPr lang="en-US"/>
        </a:p>
      </dgm:t>
    </dgm:pt>
    <dgm:pt modelId="{ED7A890C-691C-47B2-8A50-D083E1AE5EE5}">
      <dgm:prSet phldrT="[Text]"/>
      <dgm:spPr/>
      <dgm:t>
        <a:bodyPr/>
        <a:lstStyle/>
        <a:p>
          <a:r>
            <a:rPr lang="en-US" dirty="0">
              <a:solidFill>
                <a:schemeClr val="tx1"/>
              </a:solidFill>
              <a:latin typeface="Arial" panose="020B0604020202020204" pitchFamily="34" charset="0"/>
              <a:cs typeface="Arial" panose="020B0604020202020204" pitchFamily="34" charset="0"/>
            </a:rPr>
            <a:t>Roles and responsibilities of leadership staff in an airport authority are significantly different than when the airport is run by a governmental agency</a:t>
          </a:r>
        </a:p>
      </dgm:t>
    </dgm:pt>
    <dgm:pt modelId="{55DA6C1A-D159-4BDE-A89D-2CFEA611D3C4}" type="parTrans" cxnId="{0F2E584E-FFD7-4D55-8001-3829AC5C3D1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0B647D0B-DBFF-44F3-AACE-AFDE2CC5FC1D}" type="sibTrans" cxnId="{0F2E584E-FFD7-4D55-8001-3829AC5C3D12}">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E28CE0F4-D0C9-43AA-82B5-9A996D338155}">
      <dgm:prSet phldrT="[Text]"/>
      <dgm:spPr/>
      <dgm:t>
        <a:bodyPr/>
        <a:lstStyle/>
        <a:p>
          <a:r>
            <a:rPr lang="en-US" dirty="0">
              <a:solidFill>
                <a:schemeClr val="tx1"/>
              </a:solidFill>
              <a:latin typeface="Arial" panose="020B0604020202020204" pitchFamily="34" charset="0"/>
              <a:cs typeface="Arial" panose="020B0604020202020204" pitchFamily="34" charset="0"/>
            </a:rPr>
            <a:t>Requires management and knowledge of administrative functions such as procurement, human resources, information technology, etc.</a:t>
          </a:r>
        </a:p>
      </dgm:t>
    </dgm:pt>
    <dgm:pt modelId="{F1B0818A-5B9F-45EF-8613-9ABF9C7195D5}" type="parTrans" cxnId="{8919CA5E-D5C2-4276-9875-0F4E671BF78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E76FD8F-6EB7-42A0-82DA-1B52CDA06EAC}" type="sibTrans" cxnId="{8919CA5E-D5C2-4276-9875-0F4E671BF78A}">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CAD9A57-AFF0-4795-8128-7D6BFE1B7452}">
      <dgm:prSet phldrT="[Text]"/>
      <dgm:spPr/>
      <dgm:t>
        <a:bodyPr/>
        <a:lstStyle/>
        <a:p>
          <a:r>
            <a:rPr lang="en-US" dirty="0">
              <a:solidFill>
                <a:schemeClr val="tx1"/>
              </a:solidFill>
              <a:latin typeface="Arial" panose="020B0604020202020204" pitchFamily="34" charset="0"/>
              <a:cs typeface="Arial" panose="020B0604020202020204" pitchFamily="34" charset="0"/>
            </a:rPr>
            <a:t>The Authority is responsible for revenue- generation activities</a:t>
          </a:r>
        </a:p>
      </dgm:t>
    </dgm:pt>
    <dgm:pt modelId="{EE4DF7FC-B3A5-424C-943D-C2A0FA585BDC}" type="parTrans" cxnId="{7B0A6C1F-5301-4D67-81DE-C911D6E273B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70DF11B-8D6D-4F9C-8CC0-E29A1055BB9D}" type="sibTrans" cxnId="{7B0A6C1F-5301-4D67-81DE-C911D6E273B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83EF43E-21DE-486B-AAE2-93B0BF987053}" type="pres">
      <dgm:prSet presAssocID="{0D31C1DC-A0D3-4AD2-9B13-771F446B2409}" presName="outerComposite" presStyleCnt="0">
        <dgm:presLayoutVars>
          <dgm:chMax val="5"/>
          <dgm:dir/>
          <dgm:resizeHandles val="exact"/>
        </dgm:presLayoutVars>
      </dgm:prSet>
      <dgm:spPr/>
      <dgm:t>
        <a:bodyPr/>
        <a:lstStyle/>
        <a:p>
          <a:endParaRPr lang="en-US"/>
        </a:p>
      </dgm:t>
    </dgm:pt>
    <dgm:pt modelId="{AD170C6D-F46D-4456-886C-B7A418347CB4}" type="pres">
      <dgm:prSet presAssocID="{0D31C1DC-A0D3-4AD2-9B13-771F446B2409}" presName="dummyMaxCanvas" presStyleCnt="0">
        <dgm:presLayoutVars/>
      </dgm:prSet>
      <dgm:spPr/>
    </dgm:pt>
    <dgm:pt modelId="{1FD524B4-36E8-44A7-99C2-857FB29A3D28}" type="pres">
      <dgm:prSet presAssocID="{0D31C1DC-A0D3-4AD2-9B13-771F446B2409}" presName="ThreeNodes_1" presStyleLbl="node1" presStyleIdx="0" presStyleCnt="3">
        <dgm:presLayoutVars>
          <dgm:bulletEnabled val="1"/>
        </dgm:presLayoutVars>
      </dgm:prSet>
      <dgm:spPr/>
      <dgm:t>
        <a:bodyPr/>
        <a:lstStyle/>
        <a:p>
          <a:endParaRPr lang="en-US"/>
        </a:p>
      </dgm:t>
    </dgm:pt>
    <dgm:pt modelId="{9D3EF5DF-0E03-4939-A2D2-9131DC36CB74}" type="pres">
      <dgm:prSet presAssocID="{0D31C1DC-A0D3-4AD2-9B13-771F446B2409}" presName="ThreeNodes_2" presStyleLbl="node1" presStyleIdx="1" presStyleCnt="3">
        <dgm:presLayoutVars>
          <dgm:bulletEnabled val="1"/>
        </dgm:presLayoutVars>
      </dgm:prSet>
      <dgm:spPr/>
      <dgm:t>
        <a:bodyPr/>
        <a:lstStyle/>
        <a:p>
          <a:endParaRPr lang="en-US"/>
        </a:p>
      </dgm:t>
    </dgm:pt>
    <dgm:pt modelId="{5601AE8D-2A1F-4AF5-B641-49A06B544122}" type="pres">
      <dgm:prSet presAssocID="{0D31C1DC-A0D3-4AD2-9B13-771F446B2409}" presName="ThreeNodes_3" presStyleLbl="node1" presStyleIdx="2" presStyleCnt="3">
        <dgm:presLayoutVars>
          <dgm:bulletEnabled val="1"/>
        </dgm:presLayoutVars>
      </dgm:prSet>
      <dgm:spPr/>
      <dgm:t>
        <a:bodyPr/>
        <a:lstStyle/>
        <a:p>
          <a:endParaRPr lang="en-US"/>
        </a:p>
      </dgm:t>
    </dgm:pt>
    <dgm:pt modelId="{16FB0E0A-0FD5-4B88-A7D3-CF3CCCE20FA5}" type="pres">
      <dgm:prSet presAssocID="{0D31C1DC-A0D3-4AD2-9B13-771F446B2409}" presName="ThreeConn_1-2" presStyleLbl="fgAccFollowNode1" presStyleIdx="0" presStyleCnt="2">
        <dgm:presLayoutVars>
          <dgm:bulletEnabled val="1"/>
        </dgm:presLayoutVars>
      </dgm:prSet>
      <dgm:spPr/>
      <dgm:t>
        <a:bodyPr/>
        <a:lstStyle/>
        <a:p>
          <a:endParaRPr lang="en-US"/>
        </a:p>
      </dgm:t>
    </dgm:pt>
    <dgm:pt modelId="{ACB87B97-F728-460B-9916-0FD6D0EB7FBD}" type="pres">
      <dgm:prSet presAssocID="{0D31C1DC-A0D3-4AD2-9B13-771F446B2409}" presName="ThreeConn_2-3" presStyleLbl="fgAccFollowNode1" presStyleIdx="1" presStyleCnt="2">
        <dgm:presLayoutVars>
          <dgm:bulletEnabled val="1"/>
        </dgm:presLayoutVars>
      </dgm:prSet>
      <dgm:spPr/>
      <dgm:t>
        <a:bodyPr/>
        <a:lstStyle/>
        <a:p>
          <a:endParaRPr lang="en-US"/>
        </a:p>
      </dgm:t>
    </dgm:pt>
    <dgm:pt modelId="{5DF4BC8F-3B43-4B5B-BFD2-DB9BA0AA9A81}" type="pres">
      <dgm:prSet presAssocID="{0D31C1DC-A0D3-4AD2-9B13-771F446B2409}" presName="ThreeNodes_1_text" presStyleLbl="node1" presStyleIdx="2" presStyleCnt="3">
        <dgm:presLayoutVars>
          <dgm:bulletEnabled val="1"/>
        </dgm:presLayoutVars>
      </dgm:prSet>
      <dgm:spPr/>
      <dgm:t>
        <a:bodyPr/>
        <a:lstStyle/>
        <a:p>
          <a:endParaRPr lang="en-US"/>
        </a:p>
      </dgm:t>
    </dgm:pt>
    <dgm:pt modelId="{1C81E5A0-C646-4D21-B598-B5D2C193527D}" type="pres">
      <dgm:prSet presAssocID="{0D31C1DC-A0D3-4AD2-9B13-771F446B2409}" presName="ThreeNodes_2_text" presStyleLbl="node1" presStyleIdx="2" presStyleCnt="3">
        <dgm:presLayoutVars>
          <dgm:bulletEnabled val="1"/>
        </dgm:presLayoutVars>
      </dgm:prSet>
      <dgm:spPr/>
      <dgm:t>
        <a:bodyPr/>
        <a:lstStyle/>
        <a:p>
          <a:endParaRPr lang="en-US"/>
        </a:p>
      </dgm:t>
    </dgm:pt>
    <dgm:pt modelId="{E3998CC8-728C-48BE-9C22-7713D1164FA6}" type="pres">
      <dgm:prSet presAssocID="{0D31C1DC-A0D3-4AD2-9B13-771F446B2409}" presName="ThreeNodes_3_text" presStyleLbl="node1" presStyleIdx="2" presStyleCnt="3">
        <dgm:presLayoutVars>
          <dgm:bulletEnabled val="1"/>
        </dgm:presLayoutVars>
      </dgm:prSet>
      <dgm:spPr/>
      <dgm:t>
        <a:bodyPr/>
        <a:lstStyle/>
        <a:p>
          <a:endParaRPr lang="en-US"/>
        </a:p>
      </dgm:t>
    </dgm:pt>
  </dgm:ptLst>
  <dgm:cxnLst>
    <dgm:cxn modelId="{0F2E584E-FFD7-4D55-8001-3829AC5C3D12}" srcId="{0D31C1DC-A0D3-4AD2-9B13-771F446B2409}" destId="{ED7A890C-691C-47B2-8A50-D083E1AE5EE5}" srcOrd="0" destOrd="0" parTransId="{55DA6C1A-D159-4BDE-A89D-2CFEA611D3C4}" sibTransId="{0B647D0B-DBFF-44F3-AACE-AFDE2CC5FC1D}"/>
    <dgm:cxn modelId="{CC45FABD-9114-4F77-BBBE-148F18EC7309}" type="presOf" srcId="{5E76FD8F-6EB7-42A0-82DA-1B52CDA06EAC}" destId="{ACB87B97-F728-460B-9916-0FD6D0EB7FBD}" srcOrd="0" destOrd="0" presId="urn:microsoft.com/office/officeart/2005/8/layout/vProcess5"/>
    <dgm:cxn modelId="{FA7554FB-CC87-479C-B488-407FE2E64B78}" type="presOf" srcId="{E28CE0F4-D0C9-43AA-82B5-9A996D338155}" destId="{1C81E5A0-C646-4D21-B598-B5D2C193527D}" srcOrd="1" destOrd="0" presId="urn:microsoft.com/office/officeart/2005/8/layout/vProcess5"/>
    <dgm:cxn modelId="{AA62EC79-0C5E-4F3F-A69B-F3D58C9BA3B7}" type="presOf" srcId="{ED7A890C-691C-47B2-8A50-D083E1AE5EE5}" destId="{1FD524B4-36E8-44A7-99C2-857FB29A3D28}" srcOrd="0" destOrd="0" presId="urn:microsoft.com/office/officeart/2005/8/layout/vProcess5"/>
    <dgm:cxn modelId="{DEC3F88B-9706-4C89-A0D3-19EB6174BCED}" type="presOf" srcId="{0B647D0B-DBFF-44F3-AACE-AFDE2CC5FC1D}" destId="{16FB0E0A-0FD5-4B88-A7D3-CF3CCCE20FA5}" srcOrd="0" destOrd="0" presId="urn:microsoft.com/office/officeart/2005/8/layout/vProcess5"/>
    <dgm:cxn modelId="{8919CA5E-D5C2-4276-9875-0F4E671BF78A}" srcId="{0D31C1DC-A0D3-4AD2-9B13-771F446B2409}" destId="{E28CE0F4-D0C9-43AA-82B5-9A996D338155}" srcOrd="1" destOrd="0" parTransId="{F1B0818A-5B9F-45EF-8613-9ABF9C7195D5}" sibTransId="{5E76FD8F-6EB7-42A0-82DA-1B52CDA06EAC}"/>
    <dgm:cxn modelId="{1C603362-33F4-480E-8D0C-066E89D590D2}" type="presOf" srcId="{ED7A890C-691C-47B2-8A50-D083E1AE5EE5}" destId="{5DF4BC8F-3B43-4B5B-BFD2-DB9BA0AA9A81}" srcOrd="1" destOrd="0" presId="urn:microsoft.com/office/officeart/2005/8/layout/vProcess5"/>
    <dgm:cxn modelId="{47DDE27B-1E89-49B6-845E-4F744E035FE4}" type="presOf" srcId="{3CAD9A57-AFF0-4795-8128-7D6BFE1B7452}" destId="{5601AE8D-2A1F-4AF5-B641-49A06B544122}" srcOrd="0" destOrd="0" presId="urn:microsoft.com/office/officeart/2005/8/layout/vProcess5"/>
    <dgm:cxn modelId="{79755D1E-ED59-4A14-A78D-42DCE16783FF}" type="presOf" srcId="{3CAD9A57-AFF0-4795-8128-7D6BFE1B7452}" destId="{E3998CC8-728C-48BE-9C22-7713D1164FA6}" srcOrd="1" destOrd="0" presId="urn:microsoft.com/office/officeart/2005/8/layout/vProcess5"/>
    <dgm:cxn modelId="{7B0A6C1F-5301-4D67-81DE-C911D6E273BC}" srcId="{0D31C1DC-A0D3-4AD2-9B13-771F446B2409}" destId="{3CAD9A57-AFF0-4795-8128-7D6BFE1B7452}" srcOrd="2" destOrd="0" parTransId="{EE4DF7FC-B3A5-424C-943D-C2A0FA585BDC}" sibTransId="{970DF11B-8D6D-4F9C-8CC0-E29A1055BB9D}"/>
    <dgm:cxn modelId="{D47CC47A-8BD1-4F78-94A4-118994D3803F}" type="presOf" srcId="{E28CE0F4-D0C9-43AA-82B5-9A996D338155}" destId="{9D3EF5DF-0E03-4939-A2D2-9131DC36CB74}" srcOrd="0" destOrd="0" presId="urn:microsoft.com/office/officeart/2005/8/layout/vProcess5"/>
    <dgm:cxn modelId="{2C5922B9-14AA-4662-9C18-C7DD240E0374}" type="presOf" srcId="{0D31C1DC-A0D3-4AD2-9B13-771F446B2409}" destId="{483EF43E-21DE-486B-AAE2-93B0BF987053}" srcOrd="0" destOrd="0" presId="urn:microsoft.com/office/officeart/2005/8/layout/vProcess5"/>
    <dgm:cxn modelId="{28C4D1F3-3CFA-4A93-BE33-96BBAB34E029}" type="presParOf" srcId="{483EF43E-21DE-486B-AAE2-93B0BF987053}" destId="{AD170C6D-F46D-4456-886C-B7A418347CB4}" srcOrd="0" destOrd="0" presId="urn:microsoft.com/office/officeart/2005/8/layout/vProcess5"/>
    <dgm:cxn modelId="{5BE4883E-E5B9-403A-8B83-107DCFA359F9}" type="presParOf" srcId="{483EF43E-21DE-486B-AAE2-93B0BF987053}" destId="{1FD524B4-36E8-44A7-99C2-857FB29A3D28}" srcOrd="1" destOrd="0" presId="urn:microsoft.com/office/officeart/2005/8/layout/vProcess5"/>
    <dgm:cxn modelId="{94549FDA-314E-4549-893F-794CB1E85E54}" type="presParOf" srcId="{483EF43E-21DE-486B-AAE2-93B0BF987053}" destId="{9D3EF5DF-0E03-4939-A2D2-9131DC36CB74}" srcOrd="2" destOrd="0" presId="urn:microsoft.com/office/officeart/2005/8/layout/vProcess5"/>
    <dgm:cxn modelId="{CDEBC220-DC0A-471A-AAF6-E8D4866C0E4E}" type="presParOf" srcId="{483EF43E-21DE-486B-AAE2-93B0BF987053}" destId="{5601AE8D-2A1F-4AF5-B641-49A06B544122}" srcOrd="3" destOrd="0" presId="urn:microsoft.com/office/officeart/2005/8/layout/vProcess5"/>
    <dgm:cxn modelId="{24739F44-CB8D-4606-BD78-DCC3990AFD7D}" type="presParOf" srcId="{483EF43E-21DE-486B-AAE2-93B0BF987053}" destId="{16FB0E0A-0FD5-4B88-A7D3-CF3CCCE20FA5}" srcOrd="4" destOrd="0" presId="urn:microsoft.com/office/officeart/2005/8/layout/vProcess5"/>
    <dgm:cxn modelId="{E760F12B-6ACD-42EA-B299-1CE3B9141E51}" type="presParOf" srcId="{483EF43E-21DE-486B-AAE2-93B0BF987053}" destId="{ACB87B97-F728-460B-9916-0FD6D0EB7FBD}" srcOrd="5" destOrd="0" presId="urn:microsoft.com/office/officeart/2005/8/layout/vProcess5"/>
    <dgm:cxn modelId="{BFC7BAC8-C2B6-4E3F-B56B-526CF246374E}" type="presParOf" srcId="{483EF43E-21DE-486B-AAE2-93B0BF987053}" destId="{5DF4BC8F-3B43-4B5B-BFD2-DB9BA0AA9A81}" srcOrd="6" destOrd="0" presId="urn:microsoft.com/office/officeart/2005/8/layout/vProcess5"/>
    <dgm:cxn modelId="{1B5F9F38-25CE-4CCC-83BA-A7B658F62A05}" type="presParOf" srcId="{483EF43E-21DE-486B-AAE2-93B0BF987053}" destId="{1C81E5A0-C646-4D21-B598-B5D2C193527D}" srcOrd="7" destOrd="0" presId="urn:microsoft.com/office/officeart/2005/8/layout/vProcess5"/>
    <dgm:cxn modelId="{917825B9-81D0-4189-B9F4-FE32EBE20220}" type="presParOf" srcId="{483EF43E-21DE-486B-AAE2-93B0BF987053}" destId="{E3998CC8-728C-48BE-9C22-7713D1164FA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7D5DE9-7388-466E-86F3-7F7C7B3018C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29165961-385F-4D20-90DB-5370E01FFA24}">
      <dgm:prSet phldrT="[Text]" custT="1"/>
      <dgm:spPr/>
      <dgm:t>
        <a:bodyPr/>
        <a:lstStyle/>
        <a:p>
          <a:r>
            <a:rPr lang="en-US" sz="1200" dirty="0">
              <a:latin typeface="Arial" panose="020B0604020202020204" pitchFamily="34" charset="0"/>
              <a:cs typeface="Arial" panose="020B0604020202020204" pitchFamily="34" charset="0"/>
            </a:rPr>
            <a:t>Skillsets of management team must be greater and </a:t>
          </a:r>
          <a:r>
            <a:rPr lang="en-US" sz="1200" dirty="0">
              <a:solidFill>
                <a:schemeClr val="tx1"/>
              </a:solidFill>
              <a:latin typeface="Arial" panose="020B0604020202020204" pitchFamily="34" charset="0"/>
              <a:cs typeface="Arial" panose="020B0604020202020204" pitchFamily="34" charset="0"/>
            </a:rPr>
            <a:t>broader</a:t>
          </a:r>
          <a:r>
            <a:rPr lang="en-US" sz="1200" dirty="0">
              <a:latin typeface="Arial" panose="020B0604020202020204" pitchFamily="34" charset="0"/>
              <a:cs typeface="Arial" panose="020B0604020202020204" pitchFamily="34" charset="0"/>
            </a:rPr>
            <a:t> in an airport authority setting</a:t>
          </a:r>
        </a:p>
      </dgm:t>
    </dgm:pt>
    <dgm:pt modelId="{0D106650-2C8E-441C-9F3E-4B31BF1F62DF}" type="parTrans" cxnId="{6E1D0C35-54D1-453E-A8DA-4D13B137D10D}">
      <dgm:prSet/>
      <dgm:spPr/>
      <dgm:t>
        <a:bodyPr/>
        <a:lstStyle/>
        <a:p>
          <a:endParaRPr lang="en-US"/>
        </a:p>
      </dgm:t>
    </dgm:pt>
    <dgm:pt modelId="{A83FCD04-A344-4C8C-87C0-688B413C68A4}" type="sibTrans" cxnId="{6E1D0C35-54D1-453E-A8DA-4D13B137D10D}">
      <dgm:prSet/>
      <dgm:spPr/>
      <dgm:t>
        <a:bodyPr/>
        <a:lstStyle/>
        <a:p>
          <a:endParaRPr lang="en-US"/>
        </a:p>
      </dgm:t>
    </dgm:pt>
    <dgm:pt modelId="{2F60A891-3280-4C4D-92DE-B84C6A353F58}">
      <dgm:prSet phldrT="[Text]" custT="1"/>
      <dgm:spPr/>
      <dgm:t>
        <a:bodyPr/>
        <a:lstStyle/>
        <a:p>
          <a:r>
            <a:rPr lang="en-US" sz="1200" dirty="0">
              <a:solidFill>
                <a:schemeClr val="tx1"/>
              </a:solidFill>
              <a:latin typeface="Arial" panose="020B0604020202020204" pitchFamily="34" charset="0"/>
              <a:cs typeface="Arial" panose="020B0604020202020204" pitchFamily="34" charset="0"/>
            </a:rPr>
            <a:t>Airports that are smaller in size require management staff members to “wear many hats”</a:t>
          </a:r>
        </a:p>
      </dgm:t>
    </dgm:pt>
    <dgm:pt modelId="{8DBCC072-5942-4A41-A98A-84E32AEB5506}" type="parTrans" cxnId="{0DF836C7-7D25-4AF5-977B-6276799F1015}">
      <dgm:prSet/>
      <dgm:spPr/>
      <dgm:t>
        <a:bodyPr/>
        <a:lstStyle/>
        <a:p>
          <a:endParaRPr lang="en-US"/>
        </a:p>
      </dgm:t>
    </dgm:pt>
    <dgm:pt modelId="{ED13F505-D1D3-4213-AE23-E4910FEF937E}" type="sibTrans" cxnId="{0DF836C7-7D25-4AF5-977B-6276799F1015}">
      <dgm:prSet/>
      <dgm:spPr/>
      <dgm:t>
        <a:bodyPr/>
        <a:lstStyle/>
        <a:p>
          <a:endParaRPr lang="en-US"/>
        </a:p>
      </dgm:t>
    </dgm:pt>
    <dgm:pt modelId="{9DB5F0C1-72EF-4BEF-B8B8-2DE97329ABDA}">
      <dgm:prSet phldrT="[Text]" custT="1"/>
      <dgm:spPr/>
      <dgm:t>
        <a:bodyPr/>
        <a:lstStyle/>
        <a:p>
          <a:r>
            <a:rPr lang="en-US" sz="1200" dirty="0">
              <a:latin typeface="Arial" panose="020B0604020202020204" pitchFamily="34" charset="0"/>
              <a:cs typeface="Arial" panose="020B0604020202020204" pitchFamily="34" charset="0"/>
            </a:rPr>
            <a:t>and to do more with less; to take on greater responsibilities</a:t>
          </a:r>
        </a:p>
      </dgm:t>
    </dgm:pt>
    <dgm:pt modelId="{E5096040-6996-4B89-AF17-8E173EA3D19E}" type="parTrans" cxnId="{D7622B79-DC10-410A-8DE1-55EE29F62B87}">
      <dgm:prSet/>
      <dgm:spPr/>
      <dgm:t>
        <a:bodyPr/>
        <a:lstStyle/>
        <a:p>
          <a:endParaRPr lang="en-US"/>
        </a:p>
      </dgm:t>
    </dgm:pt>
    <dgm:pt modelId="{688DD0F1-4F0F-4D88-B1CE-1ACE47458BC4}" type="sibTrans" cxnId="{D7622B79-DC10-410A-8DE1-55EE29F62B87}">
      <dgm:prSet/>
      <dgm:spPr/>
      <dgm:t>
        <a:bodyPr/>
        <a:lstStyle/>
        <a:p>
          <a:endParaRPr lang="en-US"/>
        </a:p>
      </dgm:t>
    </dgm:pt>
    <dgm:pt modelId="{67406571-64E3-439B-A500-D1C962212C59}" type="pres">
      <dgm:prSet presAssocID="{FA7D5DE9-7388-466E-86F3-7F7C7B3018C3}" presName="Name0" presStyleCnt="0">
        <dgm:presLayoutVars>
          <dgm:chMax val="7"/>
          <dgm:chPref val="7"/>
          <dgm:dir/>
          <dgm:animLvl val="lvl"/>
        </dgm:presLayoutVars>
      </dgm:prSet>
      <dgm:spPr/>
      <dgm:t>
        <a:bodyPr/>
        <a:lstStyle/>
        <a:p>
          <a:endParaRPr lang="en-US"/>
        </a:p>
      </dgm:t>
    </dgm:pt>
    <dgm:pt modelId="{8C2DFE70-3E63-449A-928E-582905CD0CB3}" type="pres">
      <dgm:prSet presAssocID="{29165961-385F-4D20-90DB-5370E01FFA24}" presName="Accent1" presStyleCnt="0"/>
      <dgm:spPr/>
    </dgm:pt>
    <dgm:pt modelId="{5935D3B4-7D39-4B8D-BC83-29E2EF6A1B73}" type="pres">
      <dgm:prSet presAssocID="{29165961-385F-4D20-90DB-5370E01FFA24}" presName="Accent" presStyleLbl="node1" presStyleIdx="0" presStyleCnt="3" custScaleX="181624"/>
      <dgm:spPr/>
    </dgm:pt>
    <dgm:pt modelId="{A891A37D-8E13-48CD-9674-23C467858A93}" type="pres">
      <dgm:prSet presAssocID="{29165961-385F-4D20-90DB-5370E01FFA24}" presName="Parent1" presStyleLbl="revTx" presStyleIdx="0" presStyleCnt="3" custScaleX="147407" custScaleY="143563">
        <dgm:presLayoutVars>
          <dgm:chMax val="1"/>
          <dgm:chPref val="1"/>
          <dgm:bulletEnabled val="1"/>
        </dgm:presLayoutVars>
      </dgm:prSet>
      <dgm:spPr/>
      <dgm:t>
        <a:bodyPr/>
        <a:lstStyle/>
        <a:p>
          <a:endParaRPr lang="en-US"/>
        </a:p>
      </dgm:t>
    </dgm:pt>
    <dgm:pt modelId="{F897D8AB-5641-463B-95EC-F1C0EA22A5AE}" type="pres">
      <dgm:prSet presAssocID="{2F60A891-3280-4C4D-92DE-B84C6A353F58}" presName="Accent2" presStyleCnt="0"/>
      <dgm:spPr/>
    </dgm:pt>
    <dgm:pt modelId="{80F70C00-6AED-420F-832C-B3212C2CACA4}" type="pres">
      <dgm:prSet presAssocID="{2F60A891-3280-4C4D-92DE-B84C6A353F58}" presName="Accent" presStyleLbl="node1" presStyleIdx="1" presStyleCnt="3" custScaleX="215177" custLinFactNeighborX="-28437" custLinFactNeighborY="8849"/>
      <dgm:spPr/>
    </dgm:pt>
    <dgm:pt modelId="{93717721-192B-4120-9B02-4A75E7B98485}" type="pres">
      <dgm:prSet presAssocID="{2F60A891-3280-4C4D-92DE-B84C6A353F58}" presName="Parent2" presStyleLbl="revTx" presStyleIdx="1" presStyleCnt="3" custScaleX="149636" custScaleY="130914" custLinFactNeighborX="-92069" custLinFactNeighborY="30701">
        <dgm:presLayoutVars>
          <dgm:chMax val="1"/>
          <dgm:chPref val="1"/>
          <dgm:bulletEnabled val="1"/>
        </dgm:presLayoutVars>
      </dgm:prSet>
      <dgm:spPr/>
      <dgm:t>
        <a:bodyPr/>
        <a:lstStyle/>
        <a:p>
          <a:endParaRPr lang="en-US"/>
        </a:p>
      </dgm:t>
    </dgm:pt>
    <dgm:pt modelId="{12F8A536-BB7B-4415-BC72-EF4B436B014E}" type="pres">
      <dgm:prSet presAssocID="{9DB5F0C1-72EF-4BEF-B8B8-2DE97329ABDA}" presName="Accent3" presStyleCnt="0"/>
      <dgm:spPr/>
    </dgm:pt>
    <dgm:pt modelId="{5103F2B1-7CEC-4CDF-B5AE-DCEEB0EDA6C7}" type="pres">
      <dgm:prSet presAssocID="{9DB5F0C1-72EF-4BEF-B8B8-2DE97329ABDA}" presName="Accent" presStyleLbl="node1" presStyleIdx="2" presStyleCnt="3" custScaleX="255826" custLinFactNeighborX="-1321" custLinFactNeighborY="8329"/>
      <dgm:spPr/>
    </dgm:pt>
    <dgm:pt modelId="{B3C35EC3-3753-4DC3-9CF8-59AD1DB02CCB}" type="pres">
      <dgm:prSet presAssocID="{9DB5F0C1-72EF-4BEF-B8B8-2DE97329ABDA}" presName="Parent3" presStyleLbl="revTx" presStyleIdx="2" presStyleCnt="3" custScaleX="146934" custScaleY="189059">
        <dgm:presLayoutVars>
          <dgm:chMax val="1"/>
          <dgm:chPref val="1"/>
          <dgm:bulletEnabled val="1"/>
        </dgm:presLayoutVars>
      </dgm:prSet>
      <dgm:spPr/>
      <dgm:t>
        <a:bodyPr/>
        <a:lstStyle/>
        <a:p>
          <a:endParaRPr lang="en-US"/>
        </a:p>
      </dgm:t>
    </dgm:pt>
  </dgm:ptLst>
  <dgm:cxnLst>
    <dgm:cxn modelId="{0DF836C7-7D25-4AF5-977B-6276799F1015}" srcId="{FA7D5DE9-7388-466E-86F3-7F7C7B3018C3}" destId="{2F60A891-3280-4C4D-92DE-B84C6A353F58}" srcOrd="1" destOrd="0" parTransId="{8DBCC072-5942-4A41-A98A-84E32AEB5506}" sibTransId="{ED13F505-D1D3-4213-AE23-E4910FEF937E}"/>
    <dgm:cxn modelId="{C3266D54-BC07-4BCF-B8C2-9BE252D39A0D}" type="presOf" srcId="{29165961-385F-4D20-90DB-5370E01FFA24}" destId="{A891A37D-8E13-48CD-9674-23C467858A93}" srcOrd="0" destOrd="0" presId="urn:microsoft.com/office/officeart/2009/layout/CircleArrowProcess"/>
    <dgm:cxn modelId="{D7622B79-DC10-410A-8DE1-55EE29F62B87}" srcId="{FA7D5DE9-7388-466E-86F3-7F7C7B3018C3}" destId="{9DB5F0C1-72EF-4BEF-B8B8-2DE97329ABDA}" srcOrd="2" destOrd="0" parTransId="{E5096040-6996-4B89-AF17-8E173EA3D19E}" sibTransId="{688DD0F1-4F0F-4D88-B1CE-1ACE47458BC4}"/>
    <dgm:cxn modelId="{6E1D0C35-54D1-453E-A8DA-4D13B137D10D}" srcId="{FA7D5DE9-7388-466E-86F3-7F7C7B3018C3}" destId="{29165961-385F-4D20-90DB-5370E01FFA24}" srcOrd="0" destOrd="0" parTransId="{0D106650-2C8E-441C-9F3E-4B31BF1F62DF}" sibTransId="{A83FCD04-A344-4C8C-87C0-688B413C68A4}"/>
    <dgm:cxn modelId="{5FA88370-2267-428E-8883-429C799FF739}" type="presOf" srcId="{2F60A891-3280-4C4D-92DE-B84C6A353F58}" destId="{93717721-192B-4120-9B02-4A75E7B98485}" srcOrd="0" destOrd="0" presId="urn:microsoft.com/office/officeart/2009/layout/CircleArrowProcess"/>
    <dgm:cxn modelId="{128F0366-1FF9-4E08-8572-1D70199A5CB7}" type="presOf" srcId="{FA7D5DE9-7388-466E-86F3-7F7C7B3018C3}" destId="{67406571-64E3-439B-A500-D1C962212C59}" srcOrd="0" destOrd="0" presId="urn:microsoft.com/office/officeart/2009/layout/CircleArrowProcess"/>
    <dgm:cxn modelId="{1ABB804E-74FA-4B32-BDAA-79EE59666AEB}" type="presOf" srcId="{9DB5F0C1-72EF-4BEF-B8B8-2DE97329ABDA}" destId="{B3C35EC3-3753-4DC3-9CF8-59AD1DB02CCB}" srcOrd="0" destOrd="0" presId="urn:microsoft.com/office/officeart/2009/layout/CircleArrowProcess"/>
    <dgm:cxn modelId="{484BE3D9-CDD7-4428-8A9F-6BCEB8375C69}" type="presParOf" srcId="{67406571-64E3-439B-A500-D1C962212C59}" destId="{8C2DFE70-3E63-449A-928E-582905CD0CB3}" srcOrd="0" destOrd="0" presId="urn:microsoft.com/office/officeart/2009/layout/CircleArrowProcess"/>
    <dgm:cxn modelId="{50DA2470-966E-4494-A8B6-6FB037FD4DBD}" type="presParOf" srcId="{8C2DFE70-3E63-449A-928E-582905CD0CB3}" destId="{5935D3B4-7D39-4B8D-BC83-29E2EF6A1B73}" srcOrd="0" destOrd="0" presId="urn:microsoft.com/office/officeart/2009/layout/CircleArrowProcess"/>
    <dgm:cxn modelId="{14701B55-6A4C-46BF-A8C0-E4F333C0952C}" type="presParOf" srcId="{67406571-64E3-439B-A500-D1C962212C59}" destId="{A891A37D-8E13-48CD-9674-23C467858A93}" srcOrd="1" destOrd="0" presId="urn:microsoft.com/office/officeart/2009/layout/CircleArrowProcess"/>
    <dgm:cxn modelId="{517DAF4E-D656-4789-B89C-2E16976980F6}" type="presParOf" srcId="{67406571-64E3-439B-A500-D1C962212C59}" destId="{F897D8AB-5641-463B-95EC-F1C0EA22A5AE}" srcOrd="2" destOrd="0" presId="urn:microsoft.com/office/officeart/2009/layout/CircleArrowProcess"/>
    <dgm:cxn modelId="{EBD54D85-E31C-40B2-B91F-844A0E9E12EA}" type="presParOf" srcId="{F897D8AB-5641-463B-95EC-F1C0EA22A5AE}" destId="{80F70C00-6AED-420F-832C-B3212C2CACA4}" srcOrd="0" destOrd="0" presId="urn:microsoft.com/office/officeart/2009/layout/CircleArrowProcess"/>
    <dgm:cxn modelId="{BF12FF66-252A-4295-9A99-9E55A256765C}" type="presParOf" srcId="{67406571-64E3-439B-A500-D1C962212C59}" destId="{93717721-192B-4120-9B02-4A75E7B98485}" srcOrd="3" destOrd="0" presId="urn:microsoft.com/office/officeart/2009/layout/CircleArrowProcess"/>
    <dgm:cxn modelId="{AC04ABA0-CE6B-4032-9B41-FEC8C91E4573}" type="presParOf" srcId="{67406571-64E3-439B-A500-D1C962212C59}" destId="{12F8A536-BB7B-4415-BC72-EF4B436B014E}" srcOrd="4" destOrd="0" presId="urn:microsoft.com/office/officeart/2009/layout/CircleArrowProcess"/>
    <dgm:cxn modelId="{3BA3A28E-7A92-4CA6-A717-E5F0B47FB587}" type="presParOf" srcId="{12F8A536-BB7B-4415-BC72-EF4B436B014E}" destId="{5103F2B1-7CEC-4CDF-B5AE-DCEEB0EDA6C7}" srcOrd="0" destOrd="0" presId="urn:microsoft.com/office/officeart/2009/layout/CircleArrowProcess"/>
    <dgm:cxn modelId="{E386860A-BECD-43E4-A3E4-3B19FEC670D0}" type="presParOf" srcId="{67406571-64E3-439B-A500-D1C962212C59}" destId="{B3C35EC3-3753-4DC3-9CF8-59AD1DB02CCB}"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7BD107-6008-4446-B021-07E4A42828C9}" type="doc">
      <dgm:prSet loTypeId="urn:microsoft.com/office/officeart/2005/8/layout/arrow3" loCatId="relationship" qsTypeId="urn:microsoft.com/office/officeart/2005/8/quickstyle/3d1" qsCatId="3D" csTypeId="urn:microsoft.com/office/officeart/2005/8/colors/colorful2" csCatId="colorful" phldr="1"/>
      <dgm:spPr/>
      <dgm:t>
        <a:bodyPr/>
        <a:lstStyle/>
        <a:p>
          <a:endParaRPr lang="en-US"/>
        </a:p>
      </dgm:t>
    </dgm:pt>
    <dgm:pt modelId="{026A9A8F-38A9-4D00-800B-ACB3565F7A26}">
      <dgm:prSet phldrT="[Text]"/>
      <dgm:spPr/>
      <dgm:t>
        <a:bodyPr/>
        <a:lstStyle/>
        <a:p>
          <a:r>
            <a:rPr lang="en-US" b="1" dirty="0">
              <a:latin typeface="Arial" panose="020B0604020202020204" pitchFamily="34" charset="0"/>
              <a:cs typeface="Arial" panose="020B0604020202020204" pitchFamily="34" charset="0"/>
            </a:rPr>
            <a:t>The results of the study demonstrate that generally speaking, the salary for the Authority’s leadership team is low in comparison to the surveyed airport organizations</a:t>
          </a:r>
        </a:p>
      </dgm:t>
    </dgm:pt>
    <dgm:pt modelId="{0B4AF1EE-BD0A-48DD-A18E-7CC6606BBDF5}" type="parTrans" cxnId="{5C7E1B07-4158-426D-8FAE-43BAE2ED6FC3}">
      <dgm:prSet/>
      <dgm:spPr/>
      <dgm:t>
        <a:bodyPr/>
        <a:lstStyle/>
        <a:p>
          <a:endParaRPr lang="en-US"/>
        </a:p>
      </dgm:t>
    </dgm:pt>
    <dgm:pt modelId="{651E846A-78AE-4EE8-830C-7FECDCE876D2}" type="sibTrans" cxnId="{5C7E1B07-4158-426D-8FAE-43BAE2ED6FC3}">
      <dgm:prSet/>
      <dgm:spPr/>
      <dgm:t>
        <a:bodyPr/>
        <a:lstStyle/>
        <a:p>
          <a:endParaRPr lang="en-US"/>
        </a:p>
      </dgm:t>
    </dgm:pt>
    <dgm:pt modelId="{F4B27413-2D90-43AD-A7B3-ACDB2490E7ED}">
      <dgm:prSet phldrT="[Text]"/>
      <dgm:spPr/>
      <dgm:t>
        <a:bodyPr/>
        <a:lstStyle/>
        <a:p>
          <a:r>
            <a:rPr lang="en-US" b="1" dirty="0">
              <a:latin typeface="Arial" panose="020B0604020202020204" pitchFamily="34" charset="0"/>
              <a:cs typeface="Arial" panose="020B0604020202020204" pitchFamily="34" charset="0"/>
            </a:rPr>
            <a:t>The Authority’s Incentive Bonus Program is well-structured and best-in-class for airport organizations</a:t>
          </a:r>
        </a:p>
      </dgm:t>
    </dgm:pt>
    <dgm:pt modelId="{C34C60F0-FD93-4336-B670-EEA39C342E5B}" type="parTrans" cxnId="{9CE18277-E70E-48EB-B964-2736A09E67B5}">
      <dgm:prSet/>
      <dgm:spPr/>
      <dgm:t>
        <a:bodyPr/>
        <a:lstStyle/>
        <a:p>
          <a:endParaRPr lang="en-US"/>
        </a:p>
      </dgm:t>
    </dgm:pt>
    <dgm:pt modelId="{EDAADE86-83CD-4492-86C0-844CC049A709}" type="sibTrans" cxnId="{9CE18277-E70E-48EB-B964-2736A09E67B5}">
      <dgm:prSet/>
      <dgm:spPr/>
      <dgm:t>
        <a:bodyPr/>
        <a:lstStyle/>
        <a:p>
          <a:endParaRPr lang="en-US"/>
        </a:p>
      </dgm:t>
    </dgm:pt>
    <dgm:pt modelId="{74280855-42BC-4EC9-880C-3DAEA00F70A9}">
      <dgm:prSet phldrT="[Text]"/>
      <dgm:spPr/>
      <dgm:t>
        <a:bodyPr/>
        <a:lstStyle/>
        <a:p>
          <a:endParaRPr lang="en-US" dirty="0"/>
        </a:p>
      </dgm:t>
    </dgm:pt>
    <dgm:pt modelId="{EF6D52EA-62CD-4D72-B92F-CEB021D0925A}" type="parTrans" cxnId="{D74B93AC-6731-4A54-9808-656CECB70847}">
      <dgm:prSet/>
      <dgm:spPr/>
      <dgm:t>
        <a:bodyPr/>
        <a:lstStyle/>
        <a:p>
          <a:endParaRPr lang="en-US"/>
        </a:p>
      </dgm:t>
    </dgm:pt>
    <dgm:pt modelId="{BA06EEAA-EDA7-4458-9EF5-F7F84784AF98}" type="sibTrans" cxnId="{D74B93AC-6731-4A54-9808-656CECB70847}">
      <dgm:prSet/>
      <dgm:spPr/>
      <dgm:t>
        <a:bodyPr/>
        <a:lstStyle/>
        <a:p>
          <a:endParaRPr lang="en-US"/>
        </a:p>
      </dgm:t>
    </dgm:pt>
    <dgm:pt modelId="{B24ED95B-5E6F-4C3C-B0DE-A7EA8EB1C20E}" type="pres">
      <dgm:prSet presAssocID="{847BD107-6008-4446-B021-07E4A42828C9}" presName="compositeShape" presStyleCnt="0">
        <dgm:presLayoutVars>
          <dgm:chMax val="2"/>
          <dgm:dir/>
          <dgm:resizeHandles val="exact"/>
        </dgm:presLayoutVars>
      </dgm:prSet>
      <dgm:spPr/>
      <dgm:t>
        <a:bodyPr/>
        <a:lstStyle/>
        <a:p>
          <a:endParaRPr lang="en-US"/>
        </a:p>
      </dgm:t>
    </dgm:pt>
    <dgm:pt modelId="{CFEE82C4-E4A3-464A-8C1B-C5E9A1FDB645}" type="pres">
      <dgm:prSet presAssocID="{847BD107-6008-4446-B021-07E4A42828C9}" presName="divider" presStyleLbl="fgShp" presStyleIdx="0" presStyleCnt="1"/>
      <dgm:spPr/>
    </dgm:pt>
    <dgm:pt modelId="{BE255393-7814-4FFC-81DA-23EAC5BA2F69}" type="pres">
      <dgm:prSet presAssocID="{026A9A8F-38A9-4D00-800B-ACB3565F7A26}" presName="downArrow" presStyleLbl="node1" presStyleIdx="0" presStyleCnt="2"/>
      <dgm:spPr/>
    </dgm:pt>
    <dgm:pt modelId="{3E4A58ED-3B3F-49EC-87E3-6EA89B4C0069}" type="pres">
      <dgm:prSet presAssocID="{026A9A8F-38A9-4D00-800B-ACB3565F7A26}" presName="downArrowText" presStyleLbl="revTx" presStyleIdx="0" presStyleCnt="2">
        <dgm:presLayoutVars>
          <dgm:bulletEnabled val="1"/>
        </dgm:presLayoutVars>
      </dgm:prSet>
      <dgm:spPr/>
      <dgm:t>
        <a:bodyPr/>
        <a:lstStyle/>
        <a:p>
          <a:endParaRPr lang="en-US"/>
        </a:p>
      </dgm:t>
    </dgm:pt>
    <dgm:pt modelId="{B7377479-97FA-43A4-8255-9CF292C0D25A}" type="pres">
      <dgm:prSet presAssocID="{F4B27413-2D90-43AD-A7B3-ACDB2490E7ED}" presName="upArrow" presStyleLbl="node1" presStyleIdx="1" presStyleCnt="2"/>
      <dgm:spPr/>
    </dgm:pt>
    <dgm:pt modelId="{E3154D78-F53B-4917-8CAC-5D8D20F817EB}" type="pres">
      <dgm:prSet presAssocID="{F4B27413-2D90-43AD-A7B3-ACDB2490E7ED}" presName="upArrowText" presStyleLbl="revTx" presStyleIdx="1" presStyleCnt="2">
        <dgm:presLayoutVars>
          <dgm:bulletEnabled val="1"/>
        </dgm:presLayoutVars>
      </dgm:prSet>
      <dgm:spPr/>
      <dgm:t>
        <a:bodyPr/>
        <a:lstStyle/>
        <a:p>
          <a:endParaRPr lang="en-US"/>
        </a:p>
      </dgm:t>
    </dgm:pt>
  </dgm:ptLst>
  <dgm:cxnLst>
    <dgm:cxn modelId="{C38C3DA3-0566-4D49-AE5D-0C2AA8ED9256}" type="presOf" srcId="{F4B27413-2D90-43AD-A7B3-ACDB2490E7ED}" destId="{E3154D78-F53B-4917-8CAC-5D8D20F817EB}" srcOrd="0" destOrd="0" presId="urn:microsoft.com/office/officeart/2005/8/layout/arrow3"/>
    <dgm:cxn modelId="{3F4334B8-D5FC-4B1D-858F-FCCE413F1602}" type="presOf" srcId="{026A9A8F-38A9-4D00-800B-ACB3565F7A26}" destId="{3E4A58ED-3B3F-49EC-87E3-6EA89B4C0069}" srcOrd="0" destOrd="0" presId="urn:microsoft.com/office/officeart/2005/8/layout/arrow3"/>
    <dgm:cxn modelId="{5C7E1B07-4158-426D-8FAE-43BAE2ED6FC3}" srcId="{847BD107-6008-4446-B021-07E4A42828C9}" destId="{026A9A8F-38A9-4D00-800B-ACB3565F7A26}" srcOrd="0" destOrd="0" parTransId="{0B4AF1EE-BD0A-48DD-A18E-7CC6606BBDF5}" sibTransId="{651E846A-78AE-4EE8-830C-7FECDCE876D2}"/>
    <dgm:cxn modelId="{A60A530C-E5E5-4A77-A827-8681335C859C}" type="presOf" srcId="{847BD107-6008-4446-B021-07E4A42828C9}" destId="{B24ED95B-5E6F-4C3C-B0DE-A7EA8EB1C20E}" srcOrd="0" destOrd="0" presId="urn:microsoft.com/office/officeart/2005/8/layout/arrow3"/>
    <dgm:cxn modelId="{D74B93AC-6731-4A54-9808-656CECB70847}" srcId="{847BD107-6008-4446-B021-07E4A42828C9}" destId="{74280855-42BC-4EC9-880C-3DAEA00F70A9}" srcOrd="2" destOrd="0" parTransId="{EF6D52EA-62CD-4D72-B92F-CEB021D0925A}" sibTransId="{BA06EEAA-EDA7-4458-9EF5-F7F84784AF98}"/>
    <dgm:cxn modelId="{9CE18277-E70E-48EB-B964-2736A09E67B5}" srcId="{847BD107-6008-4446-B021-07E4A42828C9}" destId="{F4B27413-2D90-43AD-A7B3-ACDB2490E7ED}" srcOrd="1" destOrd="0" parTransId="{C34C60F0-FD93-4336-B670-EEA39C342E5B}" sibTransId="{EDAADE86-83CD-4492-86C0-844CC049A709}"/>
    <dgm:cxn modelId="{F9291E48-E64C-4AD0-9841-985CDACEA624}" type="presParOf" srcId="{B24ED95B-5E6F-4C3C-B0DE-A7EA8EB1C20E}" destId="{CFEE82C4-E4A3-464A-8C1B-C5E9A1FDB645}" srcOrd="0" destOrd="0" presId="urn:microsoft.com/office/officeart/2005/8/layout/arrow3"/>
    <dgm:cxn modelId="{7DD75C2C-A758-400E-A5C5-22FF06F9C4DF}" type="presParOf" srcId="{B24ED95B-5E6F-4C3C-B0DE-A7EA8EB1C20E}" destId="{BE255393-7814-4FFC-81DA-23EAC5BA2F69}" srcOrd="1" destOrd="0" presId="urn:microsoft.com/office/officeart/2005/8/layout/arrow3"/>
    <dgm:cxn modelId="{C277DC7E-CB6F-42F4-8BC5-C452B09AA907}" type="presParOf" srcId="{B24ED95B-5E6F-4C3C-B0DE-A7EA8EB1C20E}" destId="{3E4A58ED-3B3F-49EC-87E3-6EA89B4C0069}" srcOrd="2" destOrd="0" presId="urn:microsoft.com/office/officeart/2005/8/layout/arrow3"/>
    <dgm:cxn modelId="{0CF44309-AA73-4994-BAA4-67E4D5AB14B0}" type="presParOf" srcId="{B24ED95B-5E6F-4C3C-B0DE-A7EA8EB1C20E}" destId="{B7377479-97FA-43A4-8255-9CF292C0D25A}" srcOrd="3" destOrd="0" presId="urn:microsoft.com/office/officeart/2005/8/layout/arrow3"/>
    <dgm:cxn modelId="{0E6F72C5-8B34-49AD-B8D4-9B9605B2EFFC}" type="presParOf" srcId="{B24ED95B-5E6F-4C3C-B0DE-A7EA8EB1C20E}" destId="{E3154D78-F53B-4917-8CAC-5D8D20F817E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7E4BD7-AD2F-472E-A3CB-1868D77BCC2F}" type="doc">
      <dgm:prSet loTypeId="urn:microsoft.com/office/officeart/2005/8/layout/default" loCatId="list" qsTypeId="urn:microsoft.com/office/officeart/2005/8/quickstyle/3d3" qsCatId="3D" csTypeId="urn:microsoft.com/office/officeart/2005/8/colors/colorful2" csCatId="colorful" phldr="1"/>
      <dgm:spPr/>
      <dgm:t>
        <a:bodyPr/>
        <a:lstStyle/>
        <a:p>
          <a:endParaRPr lang="en-US"/>
        </a:p>
      </dgm:t>
    </dgm:pt>
    <dgm:pt modelId="{C0B6019F-38AD-4681-985B-4CFF16165578}">
      <dgm:prSet phldrT="[Text]"/>
      <dgm:spPr/>
      <dgm:t>
        <a:bodyPr/>
        <a:lstStyle/>
        <a:p>
          <a:r>
            <a:rPr lang="en-US" dirty="0">
              <a:solidFill>
                <a:schemeClr val="tx1"/>
              </a:solidFill>
              <a:latin typeface="Arial" panose="020B0604020202020204" pitchFamily="34" charset="0"/>
              <a:cs typeface="Arial" panose="020B0604020202020204" pitchFamily="34" charset="0"/>
            </a:rPr>
            <a:t>US airport organizations of different sizes, structure, geography and business objectives were selected</a:t>
          </a:r>
        </a:p>
      </dgm:t>
    </dgm:pt>
    <dgm:pt modelId="{33E48CE8-8FF6-4810-971B-7DCA18782219}" type="parTrans" cxnId="{CEBFC0B6-777F-4D8E-82DC-185552BFF9B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E7F83D8-FD46-4F00-B7D7-7CBC0A172B6C}" type="sibTrans" cxnId="{CEBFC0B6-777F-4D8E-82DC-185552BFF9B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C70B720D-5C21-40CE-AFA7-78CF9479AEA1}">
      <dgm:prSet phldrT="[Text]"/>
      <dgm:spPr/>
      <dgm:t>
        <a:bodyPr/>
        <a:lstStyle/>
        <a:p>
          <a:r>
            <a:rPr lang="en-US" dirty="0">
              <a:solidFill>
                <a:schemeClr val="tx1"/>
              </a:solidFill>
              <a:latin typeface="Arial" panose="020B0604020202020204" pitchFamily="34" charset="0"/>
              <a:cs typeface="Arial" panose="020B0604020202020204" pitchFamily="34" charset="0"/>
            </a:rPr>
            <a:t>A point factor analysis was conducted to gauge internal equity for the current pay structure</a:t>
          </a:r>
        </a:p>
      </dgm:t>
    </dgm:pt>
    <dgm:pt modelId="{1BF199BC-A9F9-411D-BED9-ECA9B4C89A3D}" type="parTrans" cxnId="{616B8FD3-A415-41F8-9FFF-0093E178D65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27E0D584-CB76-4CFB-8355-5F856BA6830C}" type="sibTrans" cxnId="{616B8FD3-A415-41F8-9FFF-0093E178D65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584BCFC4-1B1B-4B13-9733-6E26CBDC2651}">
      <dgm:prSet phldrT="[Text]"/>
      <dgm:spPr/>
      <dgm:t>
        <a:bodyPr/>
        <a:lstStyle/>
        <a:p>
          <a:r>
            <a:rPr lang="en-US" dirty="0">
              <a:solidFill>
                <a:schemeClr val="tx1"/>
              </a:solidFill>
              <a:latin typeface="Arial" panose="020B0604020202020204" pitchFamily="34" charset="0"/>
              <a:cs typeface="Arial" panose="020B0604020202020204" pitchFamily="34" charset="0"/>
            </a:rPr>
            <a:t>Thirty-seven (37) airports invited to participate, fifteen (15) responded</a:t>
          </a:r>
        </a:p>
      </dgm:t>
    </dgm:pt>
    <dgm:pt modelId="{96CD2A40-98B8-46C1-87D8-782CE12F37F1}" type="parTrans" cxnId="{8CCA5D28-9003-4BB1-8D16-6519CF6CECB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1D499D1-CE23-4A37-886E-0CC5FFAADCE2}" type="sibTrans" cxnId="{8CCA5D28-9003-4BB1-8D16-6519CF6CECBC}">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F9B73BF-77C0-4FB5-BE5D-5AABEA9CC53A}">
      <dgm:prSet phldrT="[Text]"/>
      <dgm:spPr/>
      <dgm:t>
        <a:bodyPr/>
        <a:lstStyle/>
        <a:p>
          <a:r>
            <a:rPr lang="en-US" dirty="0">
              <a:solidFill>
                <a:schemeClr val="tx1"/>
              </a:solidFill>
              <a:latin typeface="Arial" panose="020B0604020202020204" pitchFamily="34" charset="0"/>
              <a:cs typeface="Arial" panose="020B0604020202020204" pitchFamily="34" charset="0"/>
            </a:rPr>
            <a:t>Cost of living factors:  Current cost-of-living indexes for mid-2017 for all participants were averaged to 79.24, just slightly higher than the Ft. Lauderdale’s cost of living at 77.71</a:t>
          </a:r>
        </a:p>
      </dgm:t>
    </dgm:pt>
    <dgm:pt modelId="{82DC364F-20B9-462D-BB51-EB14FA1E6F9D}" type="parTrans" cxnId="{C545B116-1DE2-4843-A22A-9978FB3F6C0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AE0A30B-59F8-4CD5-A1DD-186D17B1BF3A}" type="sibTrans" cxnId="{C545B116-1DE2-4843-A22A-9978FB3F6C03}">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3D451073-320B-431E-AE19-70F1E4F973B6}">
      <dgm:prSet phldrT="[Text]"/>
      <dgm:spPr/>
      <dgm:t>
        <a:bodyPr/>
        <a:lstStyle/>
        <a:p>
          <a:r>
            <a:rPr lang="en-US" dirty="0">
              <a:solidFill>
                <a:schemeClr val="tx1"/>
              </a:solidFill>
              <a:latin typeface="Arial" panose="020B0604020202020204" pitchFamily="34" charset="0"/>
              <a:cs typeface="Arial" panose="020B0604020202020204" pitchFamily="34" charset="0"/>
            </a:rPr>
            <a:t>A focus on the </a:t>
          </a:r>
          <a:r>
            <a:rPr lang="en-US" i="1" dirty="0">
              <a:solidFill>
                <a:schemeClr val="tx1"/>
              </a:solidFill>
              <a:latin typeface="Arial" panose="020B0604020202020204" pitchFamily="34" charset="0"/>
              <a:cs typeface="Arial" panose="020B0604020202020204" pitchFamily="34" charset="0"/>
            </a:rPr>
            <a:t>role</a:t>
          </a:r>
          <a:r>
            <a:rPr lang="en-US" i="0" dirty="0">
              <a:solidFill>
                <a:schemeClr val="tx1"/>
              </a:solidFill>
              <a:latin typeface="Arial" panose="020B0604020202020204" pitchFamily="34" charset="0"/>
              <a:cs typeface="Arial" panose="020B0604020202020204" pitchFamily="34" charset="0"/>
            </a:rPr>
            <a:t> of each leadership team member rather than a strict comparison of operational activity was the foundation for this study</a:t>
          </a:r>
          <a:endParaRPr lang="en-US" dirty="0">
            <a:solidFill>
              <a:schemeClr val="tx1"/>
            </a:solidFill>
            <a:latin typeface="Arial" panose="020B0604020202020204" pitchFamily="34" charset="0"/>
            <a:cs typeface="Arial" panose="020B0604020202020204" pitchFamily="34" charset="0"/>
          </a:endParaRPr>
        </a:p>
      </dgm:t>
    </dgm:pt>
    <dgm:pt modelId="{D2DC2EA5-656A-4809-93BF-9B19CC22E6F0}" type="parTrans" cxnId="{0F8F4A6F-925F-408A-A06B-0A891CE9557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E8C9FF2-BAEF-443A-9523-7B211CE30C53}" type="sibTrans" cxnId="{0F8F4A6F-925F-408A-A06B-0A891CE95578}">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0CFDC6C-5465-4D72-A263-F62A76067458}" type="pres">
      <dgm:prSet presAssocID="{577E4BD7-AD2F-472E-A3CB-1868D77BCC2F}" presName="diagram" presStyleCnt="0">
        <dgm:presLayoutVars>
          <dgm:dir/>
          <dgm:resizeHandles val="exact"/>
        </dgm:presLayoutVars>
      </dgm:prSet>
      <dgm:spPr/>
      <dgm:t>
        <a:bodyPr/>
        <a:lstStyle/>
        <a:p>
          <a:endParaRPr lang="en-US"/>
        </a:p>
      </dgm:t>
    </dgm:pt>
    <dgm:pt modelId="{8C3D3853-48E3-4F40-B1EF-7D91955B331E}" type="pres">
      <dgm:prSet presAssocID="{C0B6019F-38AD-4681-985B-4CFF16165578}" presName="node" presStyleLbl="node1" presStyleIdx="0" presStyleCnt="5">
        <dgm:presLayoutVars>
          <dgm:bulletEnabled val="1"/>
        </dgm:presLayoutVars>
      </dgm:prSet>
      <dgm:spPr/>
      <dgm:t>
        <a:bodyPr/>
        <a:lstStyle/>
        <a:p>
          <a:endParaRPr lang="en-US"/>
        </a:p>
      </dgm:t>
    </dgm:pt>
    <dgm:pt modelId="{E8800BBA-4866-41C4-935D-F3CFCDDEE2E0}" type="pres">
      <dgm:prSet presAssocID="{BE7F83D8-FD46-4F00-B7D7-7CBC0A172B6C}" presName="sibTrans" presStyleCnt="0"/>
      <dgm:spPr/>
    </dgm:pt>
    <dgm:pt modelId="{3DDFFB84-346E-4910-B695-1E8370573351}" type="pres">
      <dgm:prSet presAssocID="{C70B720D-5C21-40CE-AFA7-78CF9479AEA1}" presName="node" presStyleLbl="node1" presStyleIdx="1" presStyleCnt="5">
        <dgm:presLayoutVars>
          <dgm:bulletEnabled val="1"/>
        </dgm:presLayoutVars>
      </dgm:prSet>
      <dgm:spPr/>
      <dgm:t>
        <a:bodyPr/>
        <a:lstStyle/>
        <a:p>
          <a:endParaRPr lang="en-US"/>
        </a:p>
      </dgm:t>
    </dgm:pt>
    <dgm:pt modelId="{53454466-D657-4467-A83E-FA96D43D827E}" type="pres">
      <dgm:prSet presAssocID="{27E0D584-CB76-4CFB-8355-5F856BA6830C}" presName="sibTrans" presStyleCnt="0"/>
      <dgm:spPr/>
    </dgm:pt>
    <dgm:pt modelId="{A5556733-0746-42B6-91A2-10FF0E8E9F80}" type="pres">
      <dgm:prSet presAssocID="{584BCFC4-1B1B-4B13-9733-6E26CBDC2651}" presName="node" presStyleLbl="node1" presStyleIdx="2" presStyleCnt="5">
        <dgm:presLayoutVars>
          <dgm:bulletEnabled val="1"/>
        </dgm:presLayoutVars>
      </dgm:prSet>
      <dgm:spPr/>
      <dgm:t>
        <a:bodyPr/>
        <a:lstStyle/>
        <a:p>
          <a:endParaRPr lang="en-US"/>
        </a:p>
      </dgm:t>
    </dgm:pt>
    <dgm:pt modelId="{56B6D1AB-747E-4A3C-95C4-F1E8FD3958C6}" type="pres">
      <dgm:prSet presAssocID="{11D499D1-CE23-4A37-886E-0CC5FFAADCE2}" presName="sibTrans" presStyleCnt="0"/>
      <dgm:spPr/>
    </dgm:pt>
    <dgm:pt modelId="{FFC3D117-F12D-4A66-9017-88FAD36BB7B5}" type="pres">
      <dgm:prSet presAssocID="{AF9B73BF-77C0-4FB5-BE5D-5AABEA9CC53A}" presName="node" presStyleLbl="node1" presStyleIdx="3" presStyleCnt="5">
        <dgm:presLayoutVars>
          <dgm:bulletEnabled val="1"/>
        </dgm:presLayoutVars>
      </dgm:prSet>
      <dgm:spPr/>
      <dgm:t>
        <a:bodyPr/>
        <a:lstStyle/>
        <a:p>
          <a:endParaRPr lang="en-US"/>
        </a:p>
      </dgm:t>
    </dgm:pt>
    <dgm:pt modelId="{18761B56-5CCD-456B-BF7E-EC3CFC704CDF}" type="pres">
      <dgm:prSet presAssocID="{DAE0A30B-59F8-4CD5-A1DD-186D17B1BF3A}" presName="sibTrans" presStyleCnt="0"/>
      <dgm:spPr/>
    </dgm:pt>
    <dgm:pt modelId="{4C2E5E50-46A0-4212-BD32-A0CC092CFBA7}" type="pres">
      <dgm:prSet presAssocID="{3D451073-320B-431E-AE19-70F1E4F973B6}" presName="node" presStyleLbl="node1" presStyleIdx="4" presStyleCnt="5">
        <dgm:presLayoutVars>
          <dgm:bulletEnabled val="1"/>
        </dgm:presLayoutVars>
      </dgm:prSet>
      <dgm:spPr/>
      <dgm:t>
        <a:bodyPr/>
        <a:lstStyle/>
        <a:p>
          <a:endParaRPr lang="en-US"/>
        </a:p>
      </dgm:t>
    </dgm:pt>
  </dgm:ptLst>
  <dgm:cxnLst>
    <dgm:cxn modelId="{C545B116-1DE2-4843-A22A-9978FB3F6C03}" srcId="{577E4BD7-AD2F-472E-A3CB-1868D77BCC2F}" destId="{AF9B73BF-77C0-4FB5-BE5D-5AABEA9CC53A}" srcOrd="3" destOrd="0" parTransId="{82DC364F-20B9-462D-BB51-EB14FA1E6F9D}" sibTransId="{DAE0A30B-59F8-4CD5-A1DD-186D17B1BF3A}"/>
    <dgm:cxn modelId="{19717F09-6954-4476-A168-2EEE4316938E}" type="presOf" srcId="{C0B6019F-38AD-4681-985B-4CFF16165578}" destId="{8C3D3853-48E3-4F40-B1EF-7D91955B331E}" srcOrd="0" destOrd="0" presId="urn:microsoft.com/office/officeart/2005/8/layout/default"/>
    <dgm:cxn modelId="{616B8FD3-A415-41F8-9FFF-0093E178D654}" srcId="{577E4BD7-AD2F-472E-A3CB-1868D77BCC2F}" destId="{C70B720D-5C21-40CE-AFA7-78CF9479AEA1}" srcOrd="1" destOrd="0" parTransId="{1BF199BC-A9F9-411D-BED9-ECA9B4C89A3D}" sibTransId="{27E0D584-CB76-4CFB-8355-5F856BA6830C}"/>
    <dgm:cxn modelId="{8CCA5D28-9003-4BB1-8D16-6519CF6CECBC}" srcId="{577E4BD7-AD2F-472E-A3CB-1868D77BCC2F}" destId="{584BCFC4-1B1B-4B13-9733-6E26CBDC2651}" srcOrd="2" destOrd="0" parTransId="{96CD2A40-98B8-46C1-87D8-782CE12F37F1}" sibTransId="{11D499D1-CE23-4A37-886E-0CC5FFAADCE2}"/>
    <dgm:cxn modelId="{22CF0B29-62D6-42E3-8611-D3EAC473D493}" type="presOf" srcId="{3D451073-320B-431E-AE19-70F1E4F973B6}" destId="{4C2E5E50-46A0-4212-BD32-A0CC092CFBA7}" srcOrd="0" destOrd="0" presId="urn:microsoft.com/office/officeart/2005/8/layout/default"/>
    <dgm:cxn modelId="{E02C6CB7-8407-4FC6-A08A-C94A89A397CE}" type="presOf" srcId="{C70B720D-5C21-40CE-AFA7-78CF9479AEA1}" destId="{3DDFFB84-346E-4910-B695-1E8370573351}" srcOrd="0" destOrd="0" presId="urn:microsoft.com/office/officeart/2005/8/layout/default"/>
    <dgm:cxn modelId="{0F8F4A6F-925F-408A-A06B-0A891CE95578}" srcId="{577E4BD7-AD2F-472E-A3CB-1868D77BCC2F}" destId="{3D451073-320B-431E-AE19-70F1E4F973B6}" srcOrd="4" destOrd="0" parTransId="{D2DC2EA5-656A-4809-93BF-9B19CC22E6F0}" sibTransId="{4E8C9FF2-BAEF-443A-9523-7B211CE30C53}"/>
    <dgm:cxn modelId="{E6D5398D-4187-4101-94BA-F14A27AB1528}" type="presOf" srcId="{AF9B73BF-77C0-4FB5-BE5D-5AABEA9CC53A}" destId="{FFC3D117-F12D-4A66-9017-88FAD36BB7B5}" srcOrd="0" destOrd="0" presId="urn:microsoft.com/office/officeart/2005/8/layout/default"/>
    <dgm:cxn modelId="{CEBFC0B6-777F-4D8E-82DC-185552BFF9BD}" srcId="{577E4BD7-AD2F-472E-A3CB-1868D77BCC2F}" destId="{C0B6019F-38AD-4681-985B-4CFF16165578}" srcOrd="0" destOrd="0" parTransId="{33E48CE8-8FF6-4810-971B-7DCA18782219}" sibTransId="{BE7F83D8-FD46-4F00-B7D7-7CBC0A172B6C}"/>
    <dgm:cxn modelId="{87353743-1AF6-4AF5-9032-3988CBB67E99}" type="presOf" srcId="{577E4BD7-AD2F-472E-A3CB-1868D77BCC2F}" destId="{B0CFDC6C-5465-4D72-A263-F62A76067458}" srcOrd="0" destOrd="0" presId="urn:microsoft.com/office/officeart/2005/8/layout/default"/>
    <dgm:cxn modelId="{E252B9D4-56FD-448F-BC5D-3D143A0FE7A5}" type="presOf" srcId="{584BCFC4-1B1B-4B13-9733-6E26CBDC2651}" destId="{A5556733-0746-42B6-91A2-10FF0E8E9F80}" srcOrd="0" destOrd="0" presId="urn:microsoft.com/office/officeart/2005/8/layout/default"/>
    <dgm:cxn modelId="{DD277FBB-7B38-4786-8DAF-81A1C452FEF4}" type="presParOf" srcId="{B0CFDC6C-5465-4D72-A263-F62A76067458}" destId="{8C3D3853-48E3-4F40-B1EF-7D91955B331E}" srcOrd="0" destOrd="0" presId="urn:microsoft.com/office/officeart/2005/8/layout/default"/>
    <dgm:cxn modelId="{DC7DCC01-D3F4-42A6-83A6-698B40423EF8}" type="presParOf" srcId="{B0CFDC6C-5465-4D72-A263-F62A76067458}" destId="{E8800BBA-4866-41C4-935D-F3CFCDDEE2E0}" srcOrd="1" destOrd="0" presId="urn:microsoft.com/office/officeart/2005/8/layout/default"/>
    <dgm:cxn modelId="{4D935D6C-8CEB-4225-8A76-9AC256C3868E}" type="presParOf" srcId="{B0CFDC6C-5465-4D72-A263-F62A76067458}" destId="{3DDFFB84-346E-4910-B695-1E8370573351}" srcOrd="2" destOrd="0" presId="urn:microsoft.com/office/officeart/2005/8/layout/default"/>
    <dgm:cxn modelId="{E977484C-DDDC-49ED-9FCB-B0C11FFCFA7E}" type="presParOf" srcId="{B0CFDC6C-5465-4D72-A263-F62A76067458}" destId="{53454466-D657-4467-A83E-FA96D43D827E}" srcOrd="3" destOrd="0" presId="urn:microsoft.com/office/officeart/2005/8/layout/default"/>
    <dgm:cxn modelId="{C136DEFD-71A4-4BB0-A722-DCB6D7CD57C3}" type="presParOf" srcId="{B0CFDC6C-5465-4D72-A263-F62A76067458}" destId="{A5556733-0746-42B6-91A2-10FF0E8E9F80}" srcOrd="4" destOrd="0" presId="urn:microsoft.com/office/officeart/2005/8/layout/default"/>
    <dgm:cxn modelId="{56E9AA25-6ABA-47CE-BD5A-B6CF3E21A152}" type="presParOf" srcId="{B0CFDC6C-5465-4D72-A263-F62A76067458}" destId="{56B6D1AB-747E-4A3C-95C4-F1E8FD3958C6}" srcOrd="5" destOrd="0" presId="urn:microsoft.com/office/officeart/2005/8/layout/default"/>
    <dgm:cxn modelId="{862BCF72-B870-43AC-80E7-4EE56253E8A4}" type="presParOf" srcId="{B0CFDC6C-5465-4D72-A263-F62A76067458}" destId="{FFC3D117-F12D-4A66-9017-88FAD36BB7B5}" srcOrd="6" destOrd="0" presId="urn:microsoft.com/office/officeart/2005/8/layout/default"/>
    <dgm:cxn modelId="{290F2324-1998-4236-A719-495525A42EF8}" type="presParOf" srcId="{B0CFDC6C-5465-4D72-A263-F62A76067458}" destId="{18761B56-5CCD-456B-BF7E-EC3CFC704CDF}" srcOrd="7" destOrd="0" presId="urn:microsoft.com/office/officeart/2005/8/layout/default"/>
    <dgm:cxn modelId="{810ED99F-5530-482E-B9F6-51014888DEF2}" type="presParOf" srcId="{B0CFDC6C-5465-4D72-A263-F62A76067458}" destId="{4C2E5E50-46A0-4212-BD32-A0CC092CFBA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02260D-2D79-48F4-BBE6-5BA4879B0CE3}" type="doc">
      <dgm:prSet loTypeId="urn:microsoft.com/office/officeart/2005/8/layout/orgChart1" loCatId="hierarchy" qsTypeId="urn:microsoft.com/office/officeart/2005/8/quickstyle/3d2" qsCatId="3D" csTypeId="urn:microsoft.com/office/officeart/2005/8/colors/accent4_2" csCatId="accent4" phldr="1"/>
      <dgm:spPr/>
      <dgm:t>
        <a:bodyPr/>
        <a:lstStyle/>
        <a:p>
          <a:endParaRPr lang="en-US"/>
        </a:p>
      </dgm:t>
    </dgm:pt>
    <dgm:pt modelId="{51097EB1-516E-4EC7-BD68-83E33CAF397F}">
      <dgm:prSet phldrT="[Text]" custT="1"/>
      <dgm:spPr>
        <a:xfrm>
          <a:off x="4148240" y="2526"/>
          <a:ext cx="1705802" cy="601447"/>
        </a:xfrm>
        <a:prstGeom prst="rect">
          <a:avLst/>
        </a:prstGeom>
        <a:gradFill rotWithShape="0">
          <a:gsLst>
            <a:gs pos="0">
              <a:srgbClr val="61ADBF">
                <a:hueOff val="0"/>
                <a:satOff val="0"/>
                <a:lumOff val="0"/>
                <a:alphaOff val="0"/>
                <a:satMod val="103000"/>
                <a:lumMod val="102000"/>
                <a:tint val="94000"/>
              </a:srgbClr>
            </a:gs>
            <a:gs pos="50000">
              <a:srgbClr val="61ADBF">
                <a:hueOff val="0"/>
                <a:satOff val="0"/>
                <a:lumOff val="0"/>
                <a:alphaOff val="0"/>
                <a:satMod val="110000"/>
                <a:lumMod val="100000"/>
                <a:shade val="100000"/>
              </a:srgbClr>
            </a:gs>
            <a:gs pos="100000">
              <a:srgbClr val="61ADBF">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a:solidFill>
                <a:sysClr val="windowText" lastClr="000000"/>
              </a:solidFill>
              <a:latin typeface="Arial Narrow" panose="020B0606020202030204" pitchFamily="34" charset="0"/>
              <a:ea typeface="+mn-ea"/>
              <a:cs typeface="+mn-cs"/>
            </a:rPr>
            <a:t>Executive Director</a:t>
          </a:r>
          <a:endParaRPr lang="en-US" sz="1200" dirty="0">
            <a:solidFill>
              <a:sysClr val="windowText" lastClr="000000"/>
            </a:solidFill>
            <a:latin typeface="Arial Narrow" panose="020B0606020202030204" pitchFamily="34" charset="0"/>
            <a:ea typeface="+mn-ea"/>
            <a:cs typeface="+mn-cs"/>
          </a:endParaRPr>
        </a:p>
      </dgm:t>
    </dgm:pt>
    <dgm:pt modelId="{7A2E801E-9373-4173-B020-8195E09C8BB8}" type="parTrans" cxnId="{9711C3EA-4A92-4762-B8BE-D0E3B6FB30E1}">
      <dgm:prSet/>
      <dgm:spPr/>
      <dgm:t>
        <a:bodyPr/>
        <a:lstStyle/>
        <a:p>
          <a:endParaRPr lang="en-US" sz="2000">
            <a:solidFill>
              <a:sysClr val="windowText" lastClr="000000"/>
            </a:solidFill>
            <a:latin typeface="Arial Narrow" panose="020B0606020202030204" pitchFamily="34" charset="0"/>
          </a:endParaRPr>
        </a:p>
      </dgm:t>
    </dgm:pt>
    <dgm:pt modelId="{469E5092-8C79-4049-9B8F-29CF9F271070}" type="sibTrans" cxnId="{9711C3EA-4A92-4762-B8BE-D0E3B6FB30E1}">
      <dgm:prSet/>
      <dgm:spPr/>
      <dgm:t>
        <a:bodyPr/>
        <a:lstStyle/>
        <a:p>
          <a:endParaRPr lang="en-US" sz="2000">
            <a:solidFill>
              <a:sysClr val="windowText" lastClr="000000"/>
            </a:solidFill>
            <a:latin typeface="Arial Narrow" panose="020B0606020202030204" pitchFamily="34" charset="0"/>
          </a:endParaRPr>
        </a:p>
      </dgm:t>
    </dgm:pt>
    <dgm:pt modelId="{84BB3171-D547-4EE0-975C-B1EE37E294B3}">
      <dgm:prSet phldrT="[Text]" custT="1"/>
      <dgm:spPr>
        <a:xfrm>
          <a:off x="4032690" y="856582"/>
          <a:ext cx="1936902" cy="601447"/>
        </a:xfrm>
        <a:prstGeom prst="rect">
          <a:avLst/>
        </a:prstGeom>
        <a:gradFill rotWithShape="0">
          <a:gsLst>
            <a:gs pos="0">
              <a:srgbClr val="61ADBF">
                <a:hueOff val="0"/>
                <a:satOff val="0"/>
                <a:lumOff val="0"/>
                <a:alphaOff val="0"/>
                <a:satMod val="103000"/>
                <a:lumMod val="102000"/>
                <a:tint val="94000"/>
              </a:srgbClr>
            </a:gs>
            <a:gs pos="50000">
              <a:srgbClr val="61ADBF">
                <a:hueOff val="0"/>
                <a:satOff val="0"/>
                <a:lumOff val="0"/>
                <a:alphaOff val="0"/>
                <a:satMod val="110000"/>
                <a:lumMod val="100000"/>
                <a:shade val="100000"/>
              </a:srgbClr>
            </a:gs>
            <a:gs pos="100000">
              <a:srgbClr val="61ADBF">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dirty="0">
              <a:solidFill>
                <a:sysClr val="windowText" lastClr="000000"/>
              </a:solidFill>
              <a:latin typeface="Arial Narrow" panose="020B0606020202030204" pitchFamily="34" charset="0"/>
              <a:ea typeface="+mn-ea"/>
              <a:cs typeface="+mn-cs"/>
            </a:rPr>
            <a:t>Deputy Director</a:t>
          </a:r>
        </a:p>
      </dgm:t>
    </dgm:pt>
    <dgm:pt modelId="{32311DAE-60AB-4328-B6C4-AB469884960A}" type="parTrans" cxnId="{75303680-BD82-4AAE-8136-5BF421012345}">
      <dgm:prSet/>
      <dgm:spPr>
        <a:xfrm>
          <a:off x="4955421" y="603974"/>
          <a:ext cx="91440" cy="252608"/>
        </a:xfrm>
        <a:custGeom>
          <a:avLst/>
          <a:gdLst/>
          <a:ahLst/>
          <a:cxnLst/>
          <a:rect l="0" t="0" r="0" b="0"/>
          <a:pathLst>
            <a:path>
              <a:moveTo>
                <a:pt x="45720" y="0"/>
              </a:moveTo>
              <a:lnTo>
                <a:pt x="45720" y="252608"/>
              </a:lnTo>
            </a:path>
          </a:pathLst>
        </a:custGeom>
        <a:noFill/>
        <a:ln w="12700" cap="flat" cmpd="sng" algn="ctr">
          <a:solidFill>
            <a:srgbClr val="61ADBF">
              <a:shade val="6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sz="2000">
            <a:solidFill>
              <a:sysClr val="windowText" lastClr="000000"/>
            </a:solidFill>
            <a:latin typeface="Arial Narrow" panose="020B0606020202030204" pitchFamily="34" charset="0"/>
          </a:endParaRPr>
        </a:p>
      </dgm:t>
    </dgm:pt>
    <dgm:pt modelId="{CC95A488-F6CD-45C5-B122-455B1BBEA1E6}" type="sibTrans" cxnId="{75303680-BD82-4AAE-8136-5BF421012345}">
      <dgm:prSet/>
      <dgm:spPr/>
      <dgm:t>
        <a:bodyPr/>
        <a:lstStyle/>
        <a:p>
          <a:endParaRPr lang="en-US" sz="2000">
            <a:solidFill>
              <a:sysClr val="windowText" lastClr="000000"/>
            </a:solidFill>
            <a:latin typeface="Arial Narrow" panose="020B0606020202030204" pitchFamily="34" charset="0"/>
          </a:endParaRPr>
        </a:p>
      </dgm:t>
    </dgm:pt>
    <dgm:pt modelId="{8D1BCD80-A289-4753-89A9-08E3EDA9B073}">
      <dgm:prSet phldrT="[Text]" custT="1"/>
      <dgm:spPr>
        <a:xfrm>
          <a:off x="3176456" y="1710638"/>
          <a:ext cx="1533270" cy="601447"/>
        </a:xfrm>
        <a:prstGeom prst="rect">
          <a:avLst/>
        </a:prstGeom>
        <a:gradFill rotWithShape="0">
          <a:gsLst>
            <a:gs pos="0">
              <a:srgbClr val="61ADBF">
                <a:hueOff val="0"/>
                <a:satOff val="0"/>
                <a:lumOff val="0"/>
                <a:alphaOff val="0"/>
                <a:satMod val="103000"/>
                <a:lumMod val="102000"/>
                <a:tint val="94000"/>
              </a:srgbClr>
            </a:gs>
            <a:gs pos="50000">
              <a:srgbClr val="61ADBF">
                <a:hueOff val="0"/>
                <a:satOff val="0"/>
                <a:lumOff val="0"/>
                <a:alphaOff val="0"/>
                <a:satMod val="110000"/>
                <a:lumMod val="100000"/>
                <a:shade val="100000"/>
              </a:srgbClr>
            </a:gs>
            <a:gs pos="100000">
              <a:srgbClr val="61ADBF">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dirty="0">
              <a:solidFill>
                <a:sysClr val="windowText" lastClr="000000"/>
              </a:solidFill>
              <a:latin typeface="Arial Narrow" panose="020B0606020202030204" pitchFamily="34" charset="0"/>
              <a:ea typeface="+mn-ea"/>
              <a:cs typeface="+mn-cs"/>
            </a:rPr>
            <a:t>Finance &amp; Administrative Manager</a:t>
          </a:r>
        </a:p>
      </dgm:t>
    </dgm:pt>
    <dgm:pt modelId="{40304D92-845E-4959-9D9D-38DEB2DD43BB}" type="parTrans" cxnId="{1ECC2A3F-9427-47BE-973F-4DCFD4462726}">
      <dgm:prSet/>
      <dgm:spPr>
        <a:xfrm>
          <a:off x="3943092" y="1458030"/>
          <a:ext cx="1058048" cy="252608"/>
        </a:xfrm>
        <a:custGeom>
          <a:avLst/>
          <a:gdLst/>
          <a:ahLst/>
          <a:cxnLst/>
          <a:rect l="0" t="0" r="0" b="0"/>
          <a:pathLst>
            <a:path>
              <a:moveTo>
                <a:pt x="1058048" y="0"/>
              </a:moveTo>
              <a:lnTo>
                <a:pt x="1058048" y="126304"/>
              </a:lnTo>
              <a:lnTo>
                <a:pt x="0" y="126304"/>
              </a:lnTo>
              <a:lnTo>
                <a:pt x="0" y="252608"/>
              </a:lnTo>
            </a:path>
          </a:pathLst>
        </a:custGeom>
        <a:noFill/>
        <a:ln w="12700" cap="flat" cmpd="sng" algn="ctr">
          <a:solidFill>
            <a:srgbClr val="61ADBF">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sz="2000">
            <a:solidFill>
              <a:sysClr val="windowText" lastClr="000000"/>
            </a:solidFill>
            <a:latin typeface="Arial Narrow" panose="020B0606020202030204" pitchFamily="34" charset="0"/>
          </a:endParaRPr>
        </a:p>
      </dgm:t>
    </dgm:pt>
    <dgm:pt modelId="{A053173E-12A6-463F-95A3-93FDEB2B57AA}" type="sibTrans" cxnId="{1ECC2A3F-9427-47BE-973F-4DCFD4462726}">
      <dgm:prSet/>
      <dgm:spPr/>
      <dgm:t>
        <a:bodyPr/>
        <a:lstStyle/>
        <a:p>
          <a:endParaRPr lang="en-US" sz="2000">
            <a:solidFill>
              <a:sysClr val="windowText" lastClr="000000"/>
            </a:solidFill>
            <a:latin typeface="Arial Narrow" panose="020B0606020202030204" pitchFamily="34" charset="0"/>
          </a:endParaRPr>
        </a:p>
      </dgm:t>
    </dgm:pt>
    <dgm:pt modelId="{F9DC2850-A1F8-4A92-AE32-EAC5B9DF17F0}">
      <dgm:prSet phldrT="[Text]" custT="1"/>
      <dgm:spPr>
        <a:xfrm>
          <a:off x="4962335" y="1710638"/>
          <a:ext cx="1533270" cy="601447"/>
        </a:xfrm>
        <a:prstGeom prst="rect">
          <a:avLst/>
        </a:prstGeom>
        <a:gradFill rotWithShape="0">
          <a:gsLst>
            <a:gs pos="0">
              <a:srgbClr val="61ADBF">
                <a:hueOff val="0"/>
                <a:satOff val="0"/>
                <a:lumOff val="0"/>
                <a:alphaOff val="0"/>
                <a:satMod val="103000"/>
                <a:lumMod val="102000"/>
                <a:tint val="94000"/>
              </a:srgbClr>
            </a:gs>
            <a:gs pos="50000">
              <a:srgbClr val="61ADBF">
                <a:hueOff val="0"/>
                <a:satOff val="0"/>
                <a:lumOff val="0"/>
                <a:alphaOff val="0"/>
                <a:satMod val="110000"/>
                <a:lumMod val="100000"/>
                <a:shade val="100000"/>
              </a:srgbClr>
            </a:gs>
            <a:gs pos="100000">
              <a:srgbClr val="61ADBF">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dirty="0">
              <a:solidFill>
                <a:sysClr val="windowText" lastClr="000000"/>
              </a:solidFill>
              <a:latin typeface="Arial Narrow" panose="020B0606020202030204" pitchFamily="34" charset="0"/>
              <a:ea typeface="+mn-ea"/>
              <a:cs typeface="+mn-cs"/>
            </a:rPr>
            <a:t>Operations Manager</a:t>
          </a:r>
        </a:p>
      </dgm:t>
    </dgm:pt>
    <dgm:pt modelId="{A988EA30-FD68-49C6-9A61-7B07355B1465}" type="parTrans" cxnId="{32414A1F-C67A-466E-9F15-ABFFBB5DEE83}">
      <dgm:prSet/>
      <dgm:spPr>
        <a:xfrm>
          <a:off x="5001141" y="1458030"/>
          <a:ext cx="727830" cy="252608"/>
        </a:xfrm>
        <a:custGeom>
          <a:avLst/>
          <a:gdLst/>
          <a:ahLst/>
          <a:cxnLst/>
          <a:rect l="0" t="0" r="0" b="0"/>
          <a:pathLst>
            <a:path>
              <a:moveTo>
                <a:pt x="0" y="0"/>
              </a:moveTo>
              <a:lnTo>
                <a:pt x="0" y="126304"/>
              </a:lnTo>
              <a:lnTo>
                <a:pt x="727830" y="126304"/>
              </a:lnTo>
              <a:lnTo>
                <a:pt x="727830" y="252608"/>
              </a:lnTo>
            </a:path>
          </a:pathLst>
        </a:custGeom>
        <a:noFill/>
        <a:ln w="12700" cap="flat" cmpd="sng" algn="ctr">
          <a:solidFill>
            <a:srgbClr val="61ADBF">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sz="2000">
            <a:solidFill>
              <a:sysClr val="windowText" lastClr="000000"/>
            </a:solidFill>
            <a:latin typeface="Arial Narrow" panose="020B0606020202030204" pitchFamily="34" charset="0"/>
          </a:endParaRPr>
        </a:p>
      </dgm:t>
    </dgm:pt>
    <dgm:pt modelId="{13A38596-ECDE-4D8A-913E-0DA209FA83A0}" type="sibTrans" cxnId="{32414A1F-C67A-466E-9F15-ABFFBB5DEE83}">
      <dgm:prSet/>
      <dgm:spPr/>
      <dgm:t>
        <a:bodyPr/>
        <a:lstStyle/>
        <a:p>
          <a:endParaRPr lang="en-US" sz="2000">
            <a:solidFill>
              <a:sysClr val="windowText" lastClr="000000"/>
            </a:solidFill>
            <a:latin typeface="Arial Narrow" panose="020B0606020202030204" pitchFamily="34" charset="0"/>
          </a:endParaRPr>
        </a:p>
      </dgm:t>
    </dgm:pt>
    <dgm:pt modelId="{0F478DB3-8184-412F-A654-5552DD3BB714}">
      <dgm:prSet custT="1"/>
      <dgm:spPr>
        <a:xfrm>
          <a:off x="5510763" y="2564694"/>
          <a:ext cx="1202895" cy="601447"/>
        </a:xfrm>
        <a:prstGeom prst="rect">
          <a:avLst/>
        </a:prstGeom>
        <a:gradFill rotWithShape="0">
          <a:gsLst>
            <a:gs pos="0">
              <a:srgbClr val="61ADBF">
                <a:hueOff val="0"/>
                <a:satOff val="0"/>
                <a:lumOff val="0"/>
                <a:alphaOff val="0"/>
                <a:satMod val="103000"/>
                <a:lumMod val="102000"/>
                <a:tint val="94000"/>
              </a:srgbClr>
            </a:gs>
            <a:gs pos="50000">
              <a:srgbClr val="61ADBF">
                <a:hueOff val="0"/>
                <a:satOff val="0"/>
                <a:lumOff val="0"/>
                <a:alphaOff val="0"/>
                <a:satMod val="110000"/>
                <a:lumMod val="100000"/>
                <a:shade val="100000"/>
              </a:srgbClr>
            </a:gs>
            <a:gs pos="100000">
              <a:srgbClr val="61ADBF">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dirty="0">
              <a:solidFill>
                <a:sysClr val="windowText" lastClr="000000"/>
              </a:solidFill>
              <a:latin typeface="Arial Narrow" panose="020B0606020202030204" pitchFamily="34" charset="0"/>
              <a:ea typeface="+mn-ea"/>
              <a:cs typeface="+mn-cs"/>
            </a:rPr>
            <a:t>Operations </a:t>
          </a:r>
          <a:r>
            <a:rPr lang="en-US" sz="1200" dirty="0" smtClean="0">
              <a:solidFill>
                <a:sysClr val="windowText" lastClr="000000"/>
              </a:solidFill>
              <a:latin typeface="Arial Narrow" panose="020B0606020202030204" pitchFamily="34" charset="0"/>
              <a:ea typeface="+mn-ea"/>
              <a:cs typeface="+mn-cs"/>
            </a:rPr>
            <a:t>Coordinators (2)</a:t>
          </a:r>
          <a:endParaRPr lang="en-US" sz="1200" dirty="0">
            <a:solidFill>
              <a:sysClr val="windowText" lastClr="000000"/>
            </a:solidFill>
            <a:latin typeface="Arial Narrow" panose="020B0606020202030204" pitchFamily="34" charset="0"/>
            <a:ea typeface="+mn-ea"/>
            <a:cs typeface="+mn-cs"/>
          </a:endParaRPr>
        </a:p>
      </dgm:t>
    </dgm:pt>
    <dgm:pt modelId="{9E474957-D9D3-47B5-8758-9D5698FE1128}" type="parTrans" cxnId="{14A4FA85-CBED-4EAD-9695-DF235EA1BE56}">
      <dgm:prSet/>
      <dgm:spPr>
        <a:xfrm>
          <a:off x="5115662" y="2312086"/>
          <a:ext cx="395100" cy="553331"/>
        </a:xfrm>
        <a:custGeom>
          <a:avLst/>
          <a:gdLst/>
          <a:ahLst/>
          <a:cxnLst/>
          <a:rect l="0" t="0" r="0" b="0"/>
          <a:pathLst>
            <a:path>
              <a:moveTo>
                <a:pt x="0" y="0"/>
              </a:moveTo>
              <a:lnTo>
                <a:pt x="0" y="553331"/>
              </a:lnTo>
              <a:lnTo>
                <a:pt x="395100" y="553331"/>
              </a:lnTo>
            </a:path>
          </a:pathLst>
        </a:custGeom>
        <a:noFill/>
        <a:ln w="12700" cap="flat" cmpd="sng" algn="ctr">
          <a:solidFill>
            <a:srgbClr val="61ADBF">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a:solidFill>
              <a:sysClr val="windowText" lastClr="000000"/>
            </a:solidFill>
            <a:latin typeface="Arial Narrow" panose="020B0606020202030204" pitchFamily="34" charset="0"/>
          </a:endParaRPr>
        </a:p>
      </dgm:t>
    </dgm:pt>
    <dgm:pt modelId="{6633E60C-870D-473E-B905-819370463637}" type="sibTrans" cxnId="{14A4FA85-CBED-4EAD-9695-DF235EA1BE56}">
      <dgm:prSet/>
      <dgm:spPr/>
      <dgm:t>
        <a:bodyPr/>
        <a:lstStyle/>
        <a:p>
          <a:endParaRPr lang="en-US">
            <a:solidFill>
              <a:sysClr val="windowText" lastClr="000000"/>
            </a:solidFill>
            <a:latin typeface="Arial Narrow" panose="020B0606020202030204" pitchFamily="34" charset="0"/>
          </a:endParaRPr>
        </a:p>
      </dgm:t>
    </dgm:pt>
    <dgm:pt modelId="{2078E29F-FB76-47E7-B5E7-A4F92738FF1B}">
      <dgm:prSet custT="1"/>
      <dgm:spPr>
        <a:xfrm>
          <a:off x="3724884" y="2564694"/>
          <a:ext cx="1202895" cy="601447"/>
        </a:xfrm>
        <a:prstGeom prst="rect">
          <a:avLst/>
        </a:prstGeom>
        <a:gradFill rotWithShape="0">
          <a:gsLst>
            <a:gs pos="0">
              <a:srgbClr val="61ADBF">
                <a:hueOff val="0"/>
                <a:satOff val="0"/>
                <a:lumOff val="0"/>
                <a:alphaOff val="0"/>
                <a:satMod val="103000"/>
                <a:lumMod val="102000"/>
                <a:tint val="94000"/>
              </a:srgbClr>
            </a:gs>
            <a:gs pos="50000">
              <a:srgbClr val="61ADBF">
                <a:hueOff val="0"/>
                <a:satOff val="0"/>
                <a:lumOff val="0"/>
                <a:alphaOff val="0"/>
                <a:satMod val="110000"/>
                <a:lumMod val="100000"/>
                <a:shade val="100000"/>
              </a:srgbClr>
            </a:gs>
            <a:gs pos="100000">
              <a:srgbClr val="61ADBF">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dirty="0">
              <a:solidFill>
                <a:sysClr val="windowText" lastClr="000000"/>
              </a:solidFill>
              <a:latin typeface="Arial Narrow" panose="020B0606020202030204" pitchFamily="34" charset="0"/>
              <a:ea typeface="+mn-ea"/>
              <a:cs typeface="+mn-cs"/>
            </a:rPr>
            <a:t>Business Manager</a:t>
          </a:r>
        </a:p>
      </dgm:t>
    </dgm:pt>
    <dgm:pt modelId="{E90F4107-1902-4CF9-8A4C-FB23A6FC2F3C}" type="parTrans" cxnId="{E9A4F6EE-40B5-486B-B4ED-D77C4E0EED92}">
      <dgm:prSet/>
      <dgm:spPr>
        <a:xfrm>
          <a:off x="3329784" y="2312086"/>
          <a:ext cx="395100" cy="553331"/>
        </a:xfrm>
        <a:custGeom>
          <a:avLst/>
          <a:gdLst/>
          <a:ahLst/>
          <a:cxnLst/>
          <a:rect l="0" t="0" r="0" b="0"/>
          <a:pathLst>
            <a:path>
              <a:moveTo>
                <a:pt x="0" y="0"/>
              </a:moveTo>
              <a:lnTo>
                <a:pt x="0" y="553331"/>
              </a:lnTo>
              <a:lnTo>
                <a:pt x="395100" y="553331"/>
              </a:lnTo>
            </a:path>
          </a:pathLst>
        </a:custGeom>
        <a:noFill/>
        <a:ln w="12700" cap="flat" cmpd="sng" algn="ctr">
          <a:solidFill>
            <a:srgbClr val="61ADBF">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a:solidFill>
              <a:sysClr val="windowText" lastClr="000000"/>
            </a:solidFill>
            <a:latin typeface="Arial Narrow" panose="020B0606020202030204" pitchFamily="34" charset="0"/>
          </a:endParaRPr>
        </a:p>
      </dgm:t>
    </dgm:pt>
    <dgm:pt modelId="{3E836E0A-AB3F-4AE4-B671-AD80BF4142D2}" type="sibTrans" cxnId="{E9A4F6EE-40B5-486B-B4ED-D77C4E0EED92}">
      <dgm:prSet/>
      <dgm:spPr/>
      <dgm:t>
        <a:bodyPr/>
        <a:lstStyle/>
        <a:p>
          <a:endParaRPr lang="en-US">
            <a:solidFill>
              <a:sysClr val="windowText" lastClr="000000"/>
            </a:solidFill>
            <a:latin typeface="Arial Narrow" panose="020B0606020202030204" pitchFamily="34" charset="0"/>
          </a:endParaRPr>
        </a:p>
      </dgm:t>
    </dgm:pt>
    <dgm:pt modelId="{6242DDC7-9A40-4401-80DD-E9459E5330E6}">
      <dgm:prSet custT="1"/>
      <dgm:spPr>
        <a:xfrm>
          <a:off x="5510763" y="3418750"/>
          <a:ext cx="1202895" cy="601447"/>
        </a:xfrm>
        <a:prstGeom prst="rect">
          <a:avLst/>
        </a:prstGeom>
        <a:gradFill rotWithShape="0">
          <a:gsLst>
            <a:gs pos="0">
              <a:srgbClr val="61ADBF">
                <a:hueOff val="0"/>
                <a:satOff val="0"/>
                <a:lumOff val="0"/>
                <a:alphaOff val="0"/>
                <a:satMod val="103000"/>
                <a:lumMod val="102000"/>
                <a:tint val="94000"/>
              </a:srgbClr>
            </a:gs>
            <a:gs pos="50000">
              <a:srgbClr val="61ADBF">
                <a:hueOff val="0"/>
                <a:satOff val="0"/>
                <a:lumOff val="0"/>
                <a:alphaOff val="0"/>
                <a:satMod val="110000"/>
                <a:lumMod val="100000"/>
                <a:shade val="100000"/>
              </a:srgbClr>
            </a:gs>
            <a:gs pos="100000">
              <a:srgbClr val="61ADBF">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dirty="0">
              <a:solidFill>
                <a:sysClr val="windowText" lastClr="000000"/>
              </a:solidFill>
              <a:latin typeface="Arial Narrow" panose="020B0606020202030204" pitchFamily="34" charset="0"/>
              <a:ea typeface="+mn-ea"/>
              <a:cs typeface="+mn-cs"/>
            </a:rPr>
            <a:t>Operations Intern</a:t>
          </a:r>
        </a:p>
      </dgm:t>
    </dgm:pt>
    <dgm:pt modelId="{EDB9C304-D345-4372-8DD3-14F9FEA43764}" type="parTrans" cxnId="{BFFD540B-E705-4FD6-84F5-9E414D7B1F35}">
      <dgm:prSet/>
      <dgm:spPr>
        <a:xfrm>
          <a:off x="5115662" y="2312086"/>
          <a:ext cx="395100" cy="1407387"/>
        </a:xfrm>
        <a:custGeom>
          <a:avLst/>
          <a:gdLst/>
          <a:ahLst/>
          <a:cxnLst/>
          <a:rect l="0" t="0" r="0" b="0"/>
          <a:pathLst>
            <a:path>
              <a:moveTo>
                <a:pt x="0" y="0"/>
              </a:moveTo>
              <a:lnTo>
                <a:pt x="0" y="1407387"/>
              </a:lnTo>
              <a:lnTo>
                <a:pt x="395100" y="1407387"/>
              </a:lnTo>
            </a:path>
          </a:pathLst>
        </a:custGeom>
        <a:noFill/>
        <a:ln w="12700" cap="flat" cmpd="sng" algn="ctr">
          <a:solidFill>
            <a:srgbClr val="61ADBF">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a:solidFill>
              <a:sysClr val="windowText" lastClr="000000"/>
            </a:solidFill>
            <a:latin typeface="Arial Narrow" panose="020B0606020202030204" pitchFamily="34" charset="0"/>
          </a:endParaRPr>
        </a:p>
      </dgm:t>
    </dgm:pt>
    <dgm:pt modelId="{9C621AFE-D7E4-4C3A-9439-01F0CAF5BD04}" type="sibTrans" cxnId="{BFFD540B-E705-4FD6-84F5-9E414D7B1F35}">
      <dgm:prSet/>
      <dgm:spPr/>
      <dgm:t>
        <a:bodyPr/>
        <a:lstStyle/>
        <a:p>
          <a:endParaRPr lang="en-US">
            <a:solidFill>
              <a:sysClr val="windowText" lastClr="000000"/>
            </a:solidFill>
            <a:latin typeface="Arial Narrow" panose="020B0606020202030204" pitchFamily="34" charset="0"/>
          </a:endParaRPr>
        </a:p>
      </dgm:t>
    </dgm:pt>
    <dgm:pt modelId="{A9403604-2BBD-4D18-9117-431830423018}">
      <dgm:prSet custT="1"/>
      <dgm:spPr>
        <a:xfrm>
          <a:off x="3724884" y="3418750"/>
          <a:ext cx="1202895" cy="601447"/>
        </a:xfrm>
        <a:prstGeom prst="rect">
          <a:avLst/>
        </a:prstGeom>
        <a:gradFill rotWithShape="0">
          <a:gsLst>
            <a:gs pos="0">
              <a:srgbClr val="61ADBF">
                <a:hueOff val="0"/>
                <a:satOff val="0"/>
                <a:lumOff val="0"/>
                <a:alphaOff val="0"/>
                <a:satMod val="103000"/>
                <a:lumMod val="102000"/>
                <a:tint val="94000"/>
              </a:srgbClr>
            </a:gs>
            <a:gs pos="50000">
              <a:srgbClr val="61ADBF">
                <a:hueOff val="0"/>
                <a:satOff val="0"/>
                <a:lumOff val="0"/>
                <a:alphaOff val="0"/>
                <a:satMod val="110000"/>
                <a:lumMod val="100000"/>
                <a:shade val="100000"/>
              </a:srgbClr>
            </a:gs>
            <a:gs pos="100000">
              <a:srgbClr val="61ADBF">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US" sz="1200" dirty="0">
              <a:solidFill>
                <a:sysClr val="windowText" lastClr="000000"/>
              </a:solidFill>
              <a:latin typeface="Arial Narrow" panose="020B0606020202030204" pitchFamily="34" charset="0"/>
              <a:ea typeface="+mn-ea"/>
              <a:cs typeface="+mn-cs"/>
            </a:rPr>
            <a:t>Administrative/</a:t>
          </a:r>
        </a:p>
        <a:p>
          <a:pPr>
            <a:buNone/>
          </a:pPr>
          <a:r>
            <a:rPr lang="en-US" sz="1200" dirty="0">
              <a:solidFill>
                <a:sysClr val="windowText" lastClr="000000"/>
              </a:solidFill>
              <a:latin typeface="Arial Narrow" panose="020B0606020202030204" pitchFamily="34" charset="0"/>
              <a:ea typeface="+mn-ea"/>
              <a:cs typeface="+mn-cs"/>
            </a:rPr>
            <a:t>Accounting Intern</a:t>
          </a:r>
        </a:p>
      </dgm:t>
    </dgm:pt>
    <dgm:pt modelId="{501FB052-4A15-4608-96B2-E7AD9969E631}" type="parTrans" cxnId="{630C0939-810F-4A50-AF0B-A3DE92405360}">
      <dgm:prSet/>
      <dgm:spPr>
        <a:xfrm>
          <a:off x="3329784" y="2312086"/>
          <a:ext cx="395100" cy="1407387"/>
        </a:xfrm>
        <a:custGeom>
          <a:avLst/>
          <a:gdLst/>
          <a:ahLst/>
          <a:cxnLst/>
          <a:rect l="0" t="0" r="0" b="0"/>
          <a:pathLst>
            <a:path>
              <a:moveTo>
                <a:pt x="0" y="0"/>
              </a:moveTo>
              <a:lnTo>
                <a:pt x="0" y="1407387"/>
              </a:lnTo>
              <a:lnTo>
                <a:pt x="395100" y="1407387"/>
              </a:lnTo>
            </a:path>
          </a:pathLst>
        </a:custGeom>
        <a:noFill/>
        <a:ln w="12700" cap="flat" cmpd="sng" algn="ctr">
          <a:solidFill>
            <a:srgbClr val="61ADBF">
              <a:shade val="80000"/>
              <a:hueOff val="0"/>
              <a:satOff val="0"/>
              <a:lumOff val="0"/>
              <a:alphaOff val="0"/>
            </a:srgbClr>
          </a:solidFill>
          <a:prstDash val="solid"/>
          <a:miter lim="800000"/>
        </a:ln>
        <a:effectLst/>
        <a:scene3d>
          <a:camera prst="orthographicFront"/>
          <a:lightRig rig="threePt" dir="t">
            <a:rot lat="0" lon="0" rev="7500000"/>
          </a:lightRig>
        </a:scene3d>
        <a:sp3d z="-40000" prstMaterial="matte"/>
      </dgm:spPr>
      <dgm:t>
        <a:bodyPr/>
        <a:lstStyle/>
        <a:p>
          <a:endParaRPr lang="en-US">
            <a:solidFill>
              <a:sysClr val="windowText" lastClr="000000"/>
            </a:solidFill>
          </a:endParaRPr>
        </a:p>
      </dgm:t>
    </dgm:pt>
    <dgm:pt modelId="{B276381D-9DE0-4B8C-A4E5-D1DD28EEAB09}" type="sibTrans" cxnId="{630C0939-810F-4A50-AF0B-A3DE92405360}">
      <dgm:prSet/>
      <dgm:spPr/>
      <dgm:t>
        <a:bodyPr/>
        <a:lstStyle/>
        <a:p>
          <a:endParaRPr lang="en-US">
            <a:solidFill>
              <a:sysClr val="windowText" lastClr="000000"/>
            </a:solidFill>
          </a:endParaRPr>
        </a:p>
      </dgm:t>
    </dgm:pt>
    <dgm:pt modelId="{1E270467-069D-4549-B306-AD002CDD1837}" type="pres">
      <dgm:prSet presAssocID="{7A02260D-2D79-48F4-BBE6-5BA4879B0CE3}" presName="hierChild1" presStyleCnt="0">
        <dgm:presLayoutVars>
          <dgm:orgChart val="1"/>
          <dgm:chPref val="1"/>
          <dgm:dir/>
          <dgm:animOne val="branch"/>
          <dgm:animLvl val="lvl"/>
          <dgm:resizeHandles/>
        </dgm:presLayoutVars>
      </dgm:prSet>
      <dgm:spPr/>
      <dgm:t>
        <a:bodyPr/>
        <a:lstStyle/>
        <a:p>
          <a:endParaRPr lang="en-US"/>
        </a:p>
      </dgm:t>
    </dgm:pt>
    <dgm:pt modelId="{1044A5FA-3F18-4CD9-B9A2-F0CD90C76B35}" type="pres">
      <dgm:prSet presAssocID="{51097EB1-516E-4EC7-BD68-83E33CAF397F}" presName="hierRoot1" presStyleCnt="0">
        <dgm:presLayoutVars>
          <dgm:hierBranch val="init"/>
        </dgm:presLayoutVars>
      </dgm:prSet>
      <dgm:spPr/>
    </dgm:pt>
    <dgm:pt modelId="{08402BF0-9877-4F1C-8665-555DED361B1F}" type="pres">
      <dgm:prSet presAssocID="{51097EB1-516E-4EC7-BD68-83E33CAF397F}" presName="rootComposite1" presStyleCnt="0"/>
      <dgm:spPr/>
    </dgm:pt>
    <dgm:pt modelId="{44573FFB-DAE9-462A-BBAB-A7460594A8F6}" type="pres">
      <dgm:prSet presAssocID="{51097EB1-516E-4EC7-BD68-83E33CAF397F}" presName="rootText1" presStyleLbl="node0" presStyleIdx="0" presStyleCnt="1" custScaleX="141808">
        <dgm:presLayoutVars>
          <dgm:chPref val="3"/>
        </dgm:presLayoutVars>
      </dgm:prSet>
      <dgm:spPr/>
      <dgm:t>
        <a:bodyPr/>
        <a:lstStyle/>
        <a:p>
          <a:endParaRPr lang="en-US"/>
        </a:p>
      </dgm:t>
    </dgm:pt>
    <dgm:pt modelId="{D4D77FF8-A099-4EBC-B6AB-BA6A9371657F}" type="pres">
      <dgm:prSet presAssocID="{51097EB1-516E-4EC7-BD68-83E33CAF397F}" presName="rootConnector1" presStyleLbl="node1" presStyleIdx="0" presStyleCnt="0"/>
      <dgm:spPr/>
      <dgm:t>
        <a:bodyPr/>
        <a:lstStyle/>
        <a:p>
          <a:endParaRPr lang="en-US"/>
        </a:p>
      </dgm:t>
    </dgm:pt>
    <dgm:pt modelId="{765B40D6-F2A3-4170-9507-910C7D698033}" type="pres">
      <dgm:prSet presAssocID="{51097EB1-516E-4EC7-BD68-83E33CAF397F}" presName="hierChild2" presStyleCnt="0"/>
      <dgm:spPr/>
    </dgm:pt>
    <dgm:pt modelId="{656302AA-031A-47B9-B232-3F6F0DA30E04}" type="pres">
      <dgm:prSet presAssocID="{32311DAE-60AB-4328-B6C4-AB469884960A}" presName="Name37" presStyleLbl="parChTrans1D2" presStyleIdx="0" presStyleCnt="1"/>
      <dgm:spPr/>
      <dgm:t>
        <a:bodyPr/>
        <a:lstStyle/>
        <a:p>
          <a:endParaRPr lang="en-US"/>
        </a:p>
      </dgm:t>
    </dgm:pt>
    <dgm:pt modelId="{F734B151-C4A1-4C98-B490-DC0B3A785E4E}" type="pres">
      <dgm:prSet presAssocID="{84BB3171-D547-4EE0-975C-B1EE37E294B3}" presName="hierRoot2" presStyleCnt="0">
        <dgm:presLayoutVars>
          <dgm:hierBranch val="init"/>
        </dgm:presLayoutVars>
      </dgm:prSet>
      <dgm:spPr/>
    </dgm:pt>
    <dgm:pt modelId="{013E4D27-2F57-489A-A678-F555DC38E1C9}" type="pres">
      <dgm:prSet presAssocID="{84BB3171-D547-4EE0-975C-B1EE37E294B3}" presName="rootComposite" presStyleCnt="0"/>
      <dgm:spPr/>
    </dgm:pt>
    <dgm:pt modelId="{8F3A91CF-B24C-4BE9-ADFD-AD19EC7C71CC}" type="pres">
      <dgm:prSet presAssocID="{84BB3171-D547-4EE0-975C-B1EE37E294B3}" presName="rootText" presStyleLbl="node2" presStyleIdx="0" presStyleCnt="1" custScaleX="161020">
        <dgm:presLayoutVars>
          <dgm:chPref val="3"/>
        </dgm:presLayoutVars>
      </dgm:prSet>
      <dgm:spPr/>
      <dgm:t>
        <a:bodyPr/>
        <a:lstStyle/>
        <a:p>
          <a:endParaRPr lang="en-US"/>
        </a:p>
      </dgm:t>
    </dgm:pt>
    <dgm:pt modelId="{F7EFF19D-C7A1-45EF-A642-85720BC4F226}" type="pres">
      <dgm:prSet presAssocID="{84BB3171-D547-4EE0-975C-B1EE37E294B3}" presName="rootConnector" presStyleLbl="node2" presStyleIdx="0" presStyleCnt="1"/>
      <dgm:spPr/>
      <dgm:t>
        <a:bodyPr/>
        <a:lstStyle/>
        <a:p>
          <a:endParaRPr lang="en-US"/>
        </a:p>
      </dgm:t>
    </dgm:pt>
    <dgm:pt modelId="{1CF3C5E4-A3C1-40E3-A127-C2CD6868E475}" type="pres">
      <dgm:prSet presAssocID="{84BB3171-D547-4EE0-975C-B1EE37E294B3}" presName="hierChild4" presStyleCnt="0"/>
      <dgm:spPr/>
    </dgm:pt>
    <dgm:pt modelId="{3251666E-BD92-4284-82F8-25ACE8838765}" type="pres">
      <dgm:prSet presAssocID="{40304D92-845E-4959-9D9D-38DEB2DD43BB}" presName="Name37" presStyleLbl="parChTrans1D3" presStyleIdx="0" presStyleCnt="2"/>
      <dgm:spPr/>
      <dgm:t>
        <a:bodyPr/>
        <a:lstStyle/>
        <a:p>
          <a:endParaRPr lang="en-US"/>
        </a:p>
      </dgm:t>
    </dgm:pt>
    <dgm:pt modelId="{ACF35240-AE6E-4B9E-BC58-831EA93FC298}" type="pres">
      <dgm:prSet presAssocID="{8D1BCD80-A289-4753-89A9-08E3EDA9B073}" presName="hierRoot2" presStyleCnt="0">
        <dgm:presLayoutVars>
          <dgm:hierBranch val="init"/>
        </dgm:presLayoutVars>
      </dgm:prSet>
      <dgm:spPr/>
    </dgm:pt>
    <dgm:pt modelId="{EB933958-82AF-4F0A-A016-3EE1E2A5895D}" type="pres">
      <dgm:prSet presAssocID="{8D1BCD80-A289-4753-89A9-08E3EDA9B073}" presName="rootComposite" presStyleCnt="0"/>
      <dgm:spPr/>
    </dgm:pt>
    <dgm:pt modelId="{7DDB042D-1936-4908-A4B3-602ACD964BFD}" type="pres">
      <dgm:prSet presAssocID="{8D1BCD80-A289-4753-89A9-08E3EDA9B073}" presName="rootText" presStyleLbl="node3" presStyleIdx="0" presStyleCnt="2" custScaleX="127465" custLinFactNeighborX="-13726">
        <dgm:presLayoutVars>
          <dgm:chPref val="3"/>
        </dgm:presLayoutVars>
      </dgm:prSet>
      <dgm:spPr/>
      <dgm:t>
        <a:bodyPr/>
        <a:lstStyle/>
        <a:p>
          <a:endParaRPr lang="en-US"/>
        </a:p>
      </dgm:t>
    </dgm:pt>
    <dgm:pt modelId="{C3290D73-BFD9-4A67-8FCB-3D0DF1313B8A}" type="pres">
      <dgm:prSet presAssocID="{8D1BCD80-A289-4753-89A9-08E3EDA9B073}" presName="rootConnector" presStyleLbl="node3" presStyleIdx="0" presStyleCnt="2"/>
      <dgm:spPr/>
      <dgm:t>
        <a:bodyPr/>
        <a:lstStyle/>
        <a:p>
          <a:endParaRPr lang="en-US"/>
        </a:p>
      </dgm:t>
    </dgm:pt>
    <dgm:pt modelId="{66662B3B-A753-48A5-B3D4-D7BB7B643BD7}" type="pres">
      <dgm:prSet presAssocID="{8D1BCD80-A289-4753-89A9-08E3EDA9B073}" presName="hierChild4" presStyleCnt="0"/>
      <dgm:spPr/>
    </dgm:pt>
    <dgm:pt modelId="{0C762668-6F90-4EDE-A8E0-EF29C4F068D9}" type="pres">
      <dgm:prSet presAssocID="{E90F4107-1902-4CF9-8A4C-FB23A6FC2F3C}" presName="Name37" presStyleLbl="parChTrans1D4" presStyleIdx="0" presStyleCnt="4"/>
      <dgm:spPr/>
      <dgm:t>
        <a:bodyPr/>
        <a:lstStyle/>
        <a:p>
          <a:endParaRPr lang="en-US"/>
        </a:p>
      </dgm:t>
    </dgm:pt>
    <dgm:pt modelId="{4B531A74-BB3D-4FA2-995F-8E3D80461E82}" type="pres">
      <dgm:prSet presAssocID="{2078E29F-FB76-47E7-B5E7-A4F92738FF1B}" presName="hierRoot2" presStyleCnt="0">
        <dgm:presLayoutVars>
          <dgm:hierBranch val="init"/>
        </dgm:presLayoutVars>
      </dgm:prSet>
      <dgm:spPr/>
    </dgm:pt>
    <dgm:pt modelId="{F28772B6-653C-4DA1-96E5-E353B26982CB}" type="pres">
      <dgm:prSet presAssocID="{2078E29F-FB76-47E7-B5E7-A4F92738FF1B}" presName="rootComposite" presStyleCnt="0"/>
      <dgm:spPr/>
    </dgm:pt>
    <dgm:pt modelId="{19A88405-EA36-41B9-960B-196BD6EEBEF9}" type="pres">
      <dgm:prSet presAssocID="{2078E29F-FB76-47E7-B5E7-A4F92738FF1B}" presName="rootText" presStyleLbl="node4" presStyleIdx="0" presStyleCnt="4">
        <dgm:presLayoutVars>
          <dgm:chPref val="3"/>
        </dgm:presLayoutVars>
      </dgm:prSet>
      <dgm:spPr/>
      <dgm:t>
        <a:bodyPr/>
        <a:lstStyle/>
        <a:p>
          <a:endParaRPr lang="en-US"/>
        </a:p>
      </dgm:t>
    </dgm:pt>
    <dgm:pt modelId="{B4CDDC59-863B-49CC-A826-A718E1D95540}" type="pres">
      <dgm:prSet presAssocID="{2078E29F-FB76-47E7-B5E7-A4F92738FF1B}" presName="rootConnector" presStyleLbl="node4" presStyleIdx="0" presStyleCnt="4"/>
      <dgm:spPr/>
      <dgm:t>
        <a:bodyPr/>
        <a:lstStyle/>
        <a:p>
          <a:endParaRPr lang="en-US"/>
        </a:p>
      </dgm:t>
    </dgm:pt>
    <dgm:pt modelId="{22654E91-14A1-478F-9338-7A5587C0F016}" type="pres">
      <dgm:prSet presAssocID="{2078E29F-FB76-47E7-B5E7-A4F92738FF1B}" presName="hierChild4" presStyleCnt="0"/>
      <dgm:spPr/>
    </dgm:pt>
    <dgm:pt modelId="{02925416-DE43-40D9-A54C-73DDE84D569A}" type="pres">
      <dgm:prSet presAssocID="{2078E29F-FB76-47E7-B5E7-A4F92738FF1B}" presName="hierChild5" presStyleCnt="0"/>
      <dgm:spPr/>
    </dgm:pt>
    <dgm:pt modelId="{48F32C3D-572B-4518-A222-D0CA1F11AFD5}" type="pres">
      <dgm:prSet presAssocID="{501FB052-4A15-4608-96B2-E7AD9969E631}" presName="Name37" presStyleLbl="parChTrans1D4" presStyleIdx="1" presStyleCnt="4"/>
      <dgm:spPr/>
      <dgm:t>
        <a:bodyPr/>
        <a:lstStyle/>
        <a:p>
          <a:endParaRPr lang="en-US"/>
        </a:p>
      </dgm:t>
    </dgm:pt>
    <dgm:pt modelId="{DF13C789-08C0-45FD-AA85-DE46CD69FD41}" type="pres">
      <dgm:prSet presAssocID="{A9403604-2BBD-4D18-9117-431830423018}" presName="hierRoot2" presStyleCnt="0">
        <dgm:presLayoutVars>
          <dgm:hierBranch val="init"/>
        </dgm:presLayoutVars>
      </dgm:prSet>
      <dgm:spPr/>
    </dgm:pt>
    <dgm:pt modelId="{91339546-2A79-4F3F-983B-6677CA7D4329}" type="pres">
      <dgm:prSet presAssocID="{A9403604-2BBD-4D18-9117-431830423018}" presName="rootComposite" presStyleCnt="0"/>
      <dgm:spPr/>
    </dgm:pt>
    <dgm:pt modelId="{9A3F8E42-0132-4567-B21F-801F89C177B1}" type="pres">
      <dgm:prSet presAssocID="{A9403604-2BBD-4D18-9117-431830423018}" presName="rootText" presStyleLbl="node4" presStyleIdx="1" presStyleCnt="4">
        <dgm:presLayoutVars>
          <dgm:chPref val="3"/>
        </dgm:presLayoutVars>
      </dgm:prSet>
      <dgm:spPr/>
      <dgm:t>
        <a:bodyPr/>
        <a:lstStyle/>
        <a:p>
          <a:endParaRPr lang="en-US"/>
        </a:p>
      </dgm:t>
    </dgm:pt>
    <dgm:pt modelId="{84FBE44E-540D-4453-9C8B-6E1890458320}" type="pres">
      <dgm:prSet presAssocID="{A9403604-2BBD-4D18-9117-431830423018}" presName="rootConnector" presStyleLbl="node4" presStyleIdx="1" presStyleCnt="4"/>
      <dgm:spPr/>
      <dgm:t>
        <a:bodyPr/>
        <a:lstStyle/>
        <a:p>
          <a:endParaRPr lang="en-US"/>
        </a:p>
      </dgm:t>
    </dgm:pt>
    <dgm:pt modelId="{E277AA41-189A-4582-B53E-FFF1E5014408}" type="pres">
      <dgm:prSet presAssocID="{A9403604-2BBD-4D18-9117-431830423018}" presName="hierChild4" presStyleCnt="0"/>
      <dgm:spPr/>
    </dgm:pt>
    <dgm:pt modelId="{3F814C56-0F9B-4818-B3FB-79431409286C}" type="pres">
      <dgm:prSet presAssocID="{A9403604-2BBD-4D18-9117-431830423018}" presName="hierChild5" presStyleCnt="0"/>
      <dgm:spPr/>
    </dgm:pt>
    <dgm:pt modelId="{7B5DA1BE-0204-4B21-8F63-9C30CAB78CAB}" type="pres">
      <dgm:prSet presAssocID="{8D1BCD80-A289-4753-89A9-08E3EDA9B073}" presName="hierChild5" presStyleCnt="0"/>
      <dgm:spPr/>
    </dgm:pt>
    <dgm:pt modelId="{5E27DEE9-48D6-4144-8DA7-3EAD052FB58B}" type="pres">
      <dgm:prSet presAssocID="{A988EA30-FD68-49C6-9A61-7B07355B1465}" presName="Name37" presStyleLbl="parChTrans1D3" presStyleIdx="1" presStyleCnt="2"/>
      <dgm:spPr/>
      <dgm:t>
        <a:bodyPr/>
        <a:lstStyle/>
        <a:p>
          <a:endParaRPr lang="en-US"/>
        </a:p>
      </dgm:t>
    </dgm:pt>
    <dgm:pt modelId="{99870BF6-37D2-4A0D-8249-B878952CC92C}" type="pres">
      <dgm:prSet presAssocID="{F9DC2850-A1F8-4A92-AE32-EAC5B9DF17F0}" presName="hierRoot2" presStyleCnt="0">
        <dgm:presLayoutVars>
          <dgm:hierBranch val="init"/>
        </dgm:presLayoutVars>
      </dgm:prSet>
      <dgm:spPr/>
    </dgm:pt>
    <dgm:pt modelId="{E4C11842-F4CC-4B9F-9A31-FAF730E62C88}" type="pres">
      <dgm:prSet presAssocID="{F9DC2850-A1F8-4A92-AE32-EAC5B9DF17F0}" presName="rootComposite" presStyleCnt="0"/>
      <dgm:spPr/>
    </dgm:pt>
    <dgm:pt modelId="{37ADFEE9-796F-4466-A81D-829AC3C962AE}" type="pres">
      <dgm:prSet presAssocID="{F9DC2850-A1F8-4A92-AE32-EAC5B9DF17F0}" presName="rootText" presStyleLbl="node3" presStyleIdx="1" presStyleCnt="2" custScaleX="127465" custLinFactNeighborX="-13726">
        <dgm:presLayoutVars>
          <dgm:chPref val="3"/>
        </dgm:presLayoutVars>
      </dgm:prSet>
      <dgm:spPr/>
      <dgm:t>
        <a:bodyPr/>
        <a:lstStyle/>
        <a:p>
          <a:endParaRPr lang="en-US"/>
        </a:p>
      </dgm:t>
    </dgm:pt>
    <dgm:pt modelId="{AAE3E057-C405-4F76-826F-BD4703BD011E}" type="pres">
      <dgm:prSet presAssocID="{F9DC2850-A1F8-4A92-AE32-EAC5B9DF17F0}" presName="rootConnector" presStyleLbl="node3" presStyleIdx="1" presStyleCnt="2"/>
      <dgm:spPr/>
      <dgm:t>
        <a:bodyPr/>
        <a:lstStyle/>
        <a:p>
          <a:endParaRPr lang="en-US"/>
        </a:p>
      </dgm:t>
    </dgm:pt>
    <dgm:pt modelId="{5ED61AE5-70DE-4D38-B31D-AF77A3652BE4}" type="pres">
      <dgm:prSet presAssocID="{F9DC2850-A1F8-4A92-AE32-EAC5B9DF17F0}" presName="hierChild4" presStyleCnt="0"/>
      <dgm:spPr/>
    </dgm:pt>
    <dgm:pt modelId="{F258DD5E-1C71-4437-91EA-273D48D89FE9}" type="pres">
      <dgm:prSet presAssocID="{9E474957-D9D3-47B5-8758-9D5698FE1128}" presName="Name37" presStyleLbl="parChTrans1D4" presStyleIdx="2" presStyleCnt="4"/>
      <dgm:spPr/>
      <dgm:t>
        <a:bodyPr/>
        <a:lstStyle/>
        <a:p>
          <a:endParaRPr lang="en-US"/>
        </a:p>
      </dgm:t>
    </dgm:pt>
    <dgm:pt modelId="{BF975A84-5A95-4020-AFDF-F7D8F5549EF0}" type="pres">
      <dgm:prSet presAssocID="{0F478DB3-8184-412F-A654-5552DD3BB714}" presName="hierRoot2" presStyleCnt="0">
        <dgm:presLayoutVars>
          <dgm:hierBranch val="init"/>
        </dgm:presLayoutVars>
      </dgm:prSet>
      <dgm:spPr/>
    </dgm:pt>
    <dgm:pt modelId="{895E0ACD-85E3-4386-8286-60ABCDC4AB87}" type="pres">
      <dgm:prSet presAssocID="{0F478DB3-8184-412F-A654-5552DD3BB714}" presName="rootComposite" presStyleCnt="0"/>
      <dgm:spPr/>
    </dgm:pt>
    <dgm:pt modelId="{6681FC9A-5234-4E76-9D32-CE83958AEC82}" type="pres">
      <dgm:prSet presAssocID="{0F478DB3-8184-412F-A654-5552DD3BB714}" presName="rootText" presStyleLbl="node4" presStyleIdx="2" presStyleCnt="4">
        <dgm:presLayoutVars>
          <dgm:chPref val="3"/>
        </dgm:presLayoutVars>
      </dgm:prSet>
      <dgm:spPr/>
      <dgm:t>
        <a:bodyPr/>
        <a:lstStyle/>
        <a:p>
          <a:endParaRPr lang="en-US"/>
        </a:p>
      </dgm:t>
    </dgm:pt>
    <dgm:pt modelId="{CFAAF01D-F4D9-405C-9802-AF4D0C199316}" type="pres">
      <dgm:prSet presAssocID="{0F478DB3-8184-412F-A654-5552DD3BB714}" presName="rootConnector" presStyleLbl="node4" presStyleIdx="2" presStyleCnt="4"/>
      <dgm:spPr/>
      <dgm:t>
        <a:bodyPr/>
        <a:lstStyle/>
        <a:p>
          <a:endParaRPr lang="en-US"/>
        </a:p>
      </dgm:t>
    </dgm:pt>
    <dgm:pt modelId="{9C714610-6438-4EC1-9E5D-17F5BDBF85C4}" type="pres">
      <dgm:prSet presAssocID="{0F478DB3-8184-412F-A654-5552DD3BB714}" presName="hierChild4" presStyleCnt="0"/>
      <dgm:spPr/>
    </dgm:pt>
    <dgm:pt modelId="{359F33D6-DB5B-4DED-9276-9CC554FA10D8}" type="pres">
      <dgm:prSet presAssocID="{0F478DB3-8184-412F-A654-5552DD3BB714}" presName="hierChild5" presStyleCnt="0"/>
      <dgm:spPr/>
    </dgm:pt>
    <dgm:pt modelId="{FD83B6FA-636A-4165-88A0-69E1896D83AE}" type="pres">
      <dgm:prSet presAssocID="{EDB9C304-D345-4372-8DD3-14F9FEA43764}" presName="Name37" presStyleLbl="parChTrans1D4" presStyleIdx="3" presStyleCnt="4"/>
      <dgm:spPr/>
      <dgm:t>
        <a:bodyPr/>
        <a:lstStyle/>
        <a:p>
          <a:endParaRPr lang="en-US"/>
        </a:p>
      </dgm:t>
    </dgm:pt>
    <dgm:pt modelId="{56E67BE4-DB66-48AB-9422-40B639169A84}" type="pres">
      <dgm:prSet presAssocID="{6242DDC7-9A40-4401-80DD-E9459E5330E6}" presName="hierRoot2" presStyleCnt="0">
        <dgm:presLayoutVars>
          <dgm:hierBranch val="init"/>
        </dgm:presLayoutVars>
      </dgm:prSet>
      <dgm:spPr/>
    </dgm:pt>
    <dgm:pt modelId="{83F47B81-3782-4DD0-960C-FFBFDB39FB72}" type="pres">
      <dgm:prSet presAssocID="{6242DDC7-9A40-4401-80DD-E9459E5330E6}" presName="rootComposite" presStyleCnt="0"/>
      <dgm:spPr/>
    </dgm:pt>
    <dgm:pt modelId="{E424BDF4-5A1C-48BC-8990-42CE5FB446E8}" type="pres">
      <dgm:prSet presAssocID="{6242DDC7-9A40-4401-80DD-E9459E5330E6}" presName="rootText" presStyleLbl="node4" presStyleIdx="3" presStyleCnt="4">
        <dgm:presLayoutVars>
          <dgm:chPref val="3"/>
        </dgm:presLayoutVars>
      </dgm:prSet>
      <dgm:spPr/>
      <dgm:t>
        <a:bodyPr/>
        <a:lstStyle/>
        <a:p>
          <a:endParaRPr lang="en-US"/>
        </a:p>
      </dgm:t>
    </dgm:pt>
    <dgm:pt modelId="{D9FF0ED8-5095-4C11-9E7F-BDF3FEF91494}" type="pres">
      <dgm:prSet presAssocID="{6242DDC7-9A40-4401-80DD-E9459E5330E6}" presName="rootConnector" presStyleLbl="node4" presStyleIdx="3" presStyleCnt="4"/>
      <dgm:spPr/>
      <dgm:t>
        <a:bodyPr/>
        <a:lstStyle/>
        <a:p>
          <a:endParaRPr lang="en-US"/>
        </a:p>
      </dgm:t>
    </dgm:pt>
    <dgm:pt modelId="{8D09DB20-BD27-49CF-A28C-67C6F28C7F0D}" type="pres">
      <dgm:prSet presAssocID="{6242DDC7-9A40-4401-80DD-E9459E5330E6}" presName="hierChild4" presStyleCnt="0"/>
      <dgm:spPr/>
    </dgm:pt>
    <dgm:pt modelId="{2911832B-9076-4533-B81C-2B08B125967F}" type="pres">
      <dgm:prSet presAssocID="{6242DDC7-9A40-4401-80DD-E9459E5330E6}" presName="hierChild5" presStyleCnt="0"/>
      <dgm:spPr/>
    </dgm:pt>
    <dgm:pt modelId="{A4D3CAAB-46EC-4129-BBB2-16AA23B0A748}" type="pres">
      <dgm:prSet presAssocID="{F9DC2850-A1F8-4A92-AE32-EAC5B9DF17F0}" presName="hierChild5" presStyleCnt="0"/>
      <dgm:spPr/>
    </dgm:pt>
    <dgm:pt modelId="{7F37F89A-73E1-495F-ADC3-43C17222322E}" type="pres">
      <dgm:prSet presAssocID="{84BB3171-D547-4EE0-975C-B1EE37E294B3}" presName="hierChild5" presStyleCnt="0"/>
      <dgm:spPr/>
    </dgm:pt>
    <dgm:pt modelId="{9B3A79EC-A38F-41E8-8A20-42CCE86F632F}" type="pres">
      <dgm:prSet presAssocID="{51097EB1-516E-4EC7-BD68-83E33CAF397F}" presName="hierChild3" presStyleCnt="0"/>
      <dgm:spPr/>
    </dgm:pt>
  </dgm:ptLst>
  <dgm:cxnLst>
    <dgm:cxn modelId="{EA6F654B-C437-490D-9627-27C1E0C08016}" type="presOf" srcId="{6242DDC7-9A40-4401-80DD-E9459E5330E6}" destId="{E424BDF4-5A1C-48BC-8990-42CE5FB446E8}" srcOrd="0" destOrd="0" presId="urn:microsoft.com/office/officeart/2005/8/layout/orgChart1"/>
    <dgm:cxn modelId="{C3445258-31FF-4779-A4CE-4484EF52F794}" type="presOf" srcId="{A9403604-2BBD-4D18-9117-431830423018}" destId="{9A3F8E42-0132-4567-B21F-801F89C177B1}" srcOrd="0" destOrd="0" presId="urn:microsoft.com/office/officeart/2005/8/layout/orgChart1"/>
    <dgm:cxn modelId="{2DBE0195-5556-4A98-9938-7A11DE05FC7E}" type="presOf" srcId="{0F478DB3-8184-412F-A654-5552DD3BB714}" destId="{CFAAF01D-F4D9-405C-9802-AF4D0C199316}" srcOrd="1" destOrd="0" presId="urn:microsoft.com/office/officeart/2005/8/layout/orgChart1"/>
    <dgm:cxn modelId="{868377AB-DB74-47FA-95B9-DC18E33F6429}" type="presOf" srcId="{A9403604-2BBD-4D18-9117-431830423018}" destId="{84FBE44E-540D-4453-9C8B-6E1890458320}" srcOrd="1" destOrd="0" presId="urn:microsoft.com/office/officeart/2005/8/layout/orgChart1"/>
    <dgm:cxn modelId="{E9A4F6EE-40B5-486B-B4ED-D77C4E0EED92}" srcId="{8D1BCD80-A289-4753-89A9-08E3EDA9B073}" destId="{2078E29F-FB76-47E7-B5E7-A4F92738FF1B}" srcOrd="0" destOrd="0" parTransId="{E90F4107-1902-4CF9-8A4C-FB23A6FC2F3C}" sibTransId="{3E836E0A-AB3F-4AE4-B671-AD80BF4142D2}"/>
    <dgm:cxn modelId="{51D42330-CF58-4557-B517-7A74204668D6}" type="presOf" srcId="{84BB3171-D547-4EE0-975C-B1EE37E294B3}" destId="{8F3A91CF-B24C-4BE9-ADFD-AD19EC7C71CC}" srcOrd="0" destOrd="0" presId="urn:microsoft.com/office/officeart/2005/8/layout/orgChart1"/>
    <dgm:cxn modelId="{AC7605C1-1B64-455E-BDB0-6248F2845187}" type="presOf" srcId="{51097EB1-516E-4EC7-BD68-83E33CAF397F}" destId="{44573FFB-DAE9-462A-BBAB-A7460594A8F6}" srcOrd="0" destOrd="0" presId="urn:microsoft.com/office/officeart/2005/8/layout/orgChart1"/>
    <dgm:cxn modelId="{B574207A-9FDD-42CA-92AE-7EBF3D126A51}" type="presOf" srcId="{6242DDC7-9A40-4401-80DD-E9459E5330E6}" destId="{D9FF0ED8-5095-4C11-9E7F-BDF3FEF91494}" srcOrd="1" destOrd="0" presId="urn:microsoft.com/office/officeart/2005/8/layout/orgChart1"/>
    <dgm:cxn modelId="{E484B6C7-7187-4337-B696-96659F56E245}" type="presOf" srcId="{F9DC2850-A1F8-4A92-AE32-EAC5B9DF17F0}" destId="{AAE3E057-C405-4F76-826F-BD4703BD011E}" srcOrd="1" destOrd="0" presId="urn:microsoft.com/office/officeart/2005/8/layout/orgChart1"/>
    <dgm:cxn modelId="{1696A82B-7405-4338-9C33-039529CA93D4}" type="presOf" srcId="{32311DAE-60AB-4328-B6C4-AB469884960A}" destId="{656302AA-031A-47B9-B232-3F6F0DA30E04}" srcOrd="0" destOrd="0" presId="urn:microsoft.com/office/officeart/2005/8/layout/orgChart1"/>
    <dgm:cxn modelId="{630C0939-810F-4A50-AF0B-A3DE92405360}" srcId="{8D1BCD80-A289-4753-89A9-08E3EDA9B073}" destId="{A9403604-2BBD-4D18-9117-431830423018}" srcOrd="1" destOrd="0" parTransId="{501FB052-4A15-4608-96B2-E7AD9969E631}" sibTransId="{B276381D-9DE0-4B8C-A4E5-D1DD28EEAB09}"/>
    <dgm:cxn modelId="{02A6B27E-872B-4599-BE26-E1C9610CA035}" type="presOf" srcId="{2078E29F-FB76-47E7-B5E7-A4F92738FF1B}" destId="{19A88405-EA36-41B9-960B-196BD6EEBEF9}" srcOrd="0" destOrd="0" presId="urn:microsoft.com/office/officeart/2005/8/layout/orgChart1"/>
    <dgm:cxn modelId="{5263D056-4C20-4541-9506-638FD27A51DA}" type="presOf" srcId="{51097EB1-516E-4EC7-BD68-83E33CAF397F}" destId="{D4D77FF8-A099-4EBC-B6AB-BA6A9371657F}" srcOrd="1" destOrd="0" presId="urn:microsoft.com/office/officeart/2005/8/layout/orgChart1"/>
    <dgm:cxn modelId="{C8522A42-F3D8-4BA1-B52A-12A42AF727FE}" type="presOf" srcId="{0F478DB3-8184-412F-A654-5552DD3BB714}" destId="{6681FC9A-5234-4E76-9D32-CE83958AEC82}" srcOrd="0" destOrd="0" presId="urn:microsoft.com/office/officeart/2005/8/layout/orgChart1"/>
    <dgm:cxn modelId="{14A4FA85-CBED-4EAD-9695-DF235EA1BE56}" srcId="{F9DC2850-A1F8-4A92-AE32-EAC5B9DF17F0}" destId="{0F478DB3-8184-412F-A654-5552DD3BB714}" srcOrd="0" destOrd="0" parTransId="{9E474957-D9D3-47B5-8758-9D5698FE1128}" sibTransId="{6633E60C-870D-473E-B905-819370463637}"/>
    <dgm:cxn modelId="{75303680-BD82-4AAE-8136-5BF421012345}" srcId="{51097EB1-516E-4EC7-BD68-83E33CAF397F}" destId="{84BB3171-D547-4EE0-975C-B1EE37E294B3}" srcOrd="0" destOrd="0" parTransId="{32311DAE-60AB-4328-B6C4-AB469884960A}" sibTransId="{CC95A488-F6CD-45C5-B122-455B1BBEA1E6}"/>
    <dgm:cxn modelId="{32414A1F-C67A-466E-9F15-ABFFBB5DEE83}" srcId="{84BB3171-D547-4EE0-975C-B1EE37E294B3}" destId="{F9DC2850-A1F8-4A92-AE32-EAC5B9DF17F0}" srcOrd="1" destOrd="0" parTransId="{A988EA30-FD68-49C6-9A61-7B07355B1465}" sibTransId="{13A38596-ECDE-4D8A-913E-0DA209FA83A0}"/>
    <dgm:cxn modelId="{75B8DE99-8C94-4836-B88C-6B504AD5AC1B}" type="presOf" srcId="{501FB052-4A15-4608-96B2-E7AD9969E631}" destId="{48F32C3D-572B-4518-A222-D0CA1F11AFD5}" srcOrd="0" destOrd="0" presId="urn:microsoft.com/office/officeart/2005/8/layout/orgChart1"/>
    <dgm:cxn modelId="{7EDA5E0F-6514-4B7E-B8FA-07C538C9F212}" type="presOf" srcId="{84BB3171-D547-4EE0-975C-B1EE37E294B3}" destId="{F7EFF19D-C7A1-45EF-A642-85720BC4F226}" srcOrd="1" destOrd="0" presId="urn:microsoft.com/office/officeart/2005/8/layout/orgChart1"/>
    <dgm:cxn modelId="{BFFD540B-E705-4FD6-84F5-9E414D7B1F35}" srcId="{F9DC2850-A1F8-4A92-AE32-EAC5B9DF17F0}" destId="{6242DDC7-9A40-4401-80DD-E9459E5330E6}" srcOrd="1" destOrd="0" parTransId="{EDB9C304-D345-4372-8DD3-14F9FEA43764}" sibTransId="{9C621AFE-D7E4-4C3A-9439-01F0CAF5BD04}"/>
    <dgm:cxn modelId="{1ECC2A3F-9427-47BE-973F-4DCFD4462726}" srcId="{84BB3171-D547-4EE0-975C-B1EE37E294B3}" destId="{8D1BCD80-A289-4753-89A9-08E3EDA9B073}" srcOrd="0" destOrd="0" parTransId="{40304D92-845E-4959-9D9D-38DEB2DD43BB}" sibTransId="{A053173E-12A6-463F-95A3-93FDEB2B57AA}"/>
    <dgm:cxn modelId="{0852D8C3-3286-43C1-8567-FFE86F4DD3AB}" type="presOf" srcId="{7A02260D-2D79-48F4-BBE6-5BA4879B0CE3}" destId="{1E270467-069D-4549-B306-AD002CDD1837}" srcOrd="0" destOrd="0" presId="urn:microsoft.com/office/officeart/2005/8/layout/orgChart1"/>
    <dgm:cxn modelId="{D0E34EDC-7451-41B8-B520-ADEBA0B40CFE}" type="presOf" srcId="{E90F4107-1902-4CF9-8A4C-FB23A6FC2F3C}" destId="{0C762668-6F90-4EDE-A8E0-EF29C4F068D9}" srcOrd="0" destOrd="0" presId="urn:microsoft.com/office/officeart/2005/8/layout/orgChart1"/>
    <dgm:cxn modelId="{5AB1EC69-12DA-4431-AF34-B0413203F71E}" type="presOf" srcId="{EDB9C304-D345-4372-8DD3-14F9FEA43764}" destId="{FD83B6FA-636A-4165-88A0-69E1896D83AE}" srcOrd="0" destOrd="0" presId="urn:microsoft.com/office/officeart/2005/8/layout/orgChart1"/>
    <dgm:cxn modelId="{D6260D66-50E2-4CCB-9997-4D7CC75BDF6B}" type="presOf" srcId="{2078E29F-FB76-47E7-B5E7-A4F92738FF1B}" destId="{B4CDDC59-863B-49CC-A826-A718E1D95540}" srcOrd="1" destOrd="0" presId="urn:microsoft.com/office/officeart/2005/8/layout/orgChart1"/>
    <dgm:cxn modelId="{94823302-6B4E-4D73-8CAE-D24E3E9AF46B}" type="presOf" srcId="{A988EA30-FD68-49C6-9A61-7B07355B1465}" destId="{5E27DEE9-48D6-4144-8DA7-3EAD052FB58B}" srcOrd="0" destOrd="0" presId="urn:microsoft.com/office/officeart/2005/8/layout/orgChart1"/>
    <dgm:cxn modelId="{80AADDED-9950-44F8-B871-28E478A0C409}" type="presOf" srcId="{40304D92-845E-4959-9D9D-38DEB2DD43BB}" destId="{3251666E-BD92-4284-82F8-25ACE8838765}" srcOrd="0" destOrd="0" presId="urn:microsoft.com/office/officeart/2005/8/layout/orgChart1"/>
    <dgm:cxn modelId="{99A7B18E-8EF7-4187-8A37-5725B804F72E}" type="presOf" srcId="{8D1BCD80-A289-4753-89A9-08E3EDA9B073}" destId="{7DDB042D-1936-4908-A4B3-602ACD964BFD}" srcOrd="0" destOrd="0" presId="urn:microsoft.com/office/officeart/2005/8/layout/orgChart1"/>
    <dgm:cxn modelId="{9A23DC8D-E9E1-486A-928E-02F28EFD8568}" type="presOf" srcId="{9E474957-D9D3-47B5-8758-9D5698FE1128}" destId="{F258DD5E-1C71-4437-91EA-273D48D89FE9}" srcOrd="0" destOrd="0" presId="urn:microsoft.com/office/officeart/2005/8/layout/orgChart1"/>
    <dgm:cxn modelId="{6B0CDF52-010A-4F94-BC51-D6ED5D9D70A4}" type="presOf" srcId="{8D1BCD80-A289-4753-89A9-08E3EDA9B073}" destId="{C3290D73-BFD9-4A67-8FCB-3D0DF1313B8A}" srcOrd="1" destOrd="0" presId="urn:microsoft.com/office/officeart/2005/8/layout/orgChart1"/>
    <dgm:cxn modelId="{9711C3EA-4A92-4762-B8BE-D0E3B6FB30E1}" srcId="{7A02260D-2D79-48F4-BBE6-5BA4879B0CE3}" destId="{51097EB1-516E-4EC7-BD68-83E33CAF397F}" srcOrd="0" destOrd="0" parTransId="{7A2E801E-9373-4173-B020-8195E09C8BB8}" sibTransId="{469E5092-8C79-4049-9B8F-29CF9F271070}"/>
    <dgm:cxn modelId="{ACCF9131-822A-4ECC-84D4-A03CB610F97A}" type="presOf" srcId="{F9DC2850-A1F8-4A92-AE32-EAC5B9DF17F0}" destId="{37ADFEE9-796F-4466-A81D-829AC3C962AE}" srcOrd="0" destOrd="0" presId="urn:microsoft.com/office/officeart/2005/8/layout/orgChart1"/>
    <dgm:cxn modelId="{1733242E-DFA8-4772-B011-BE0C105F717E}" type="presParOf" srcId="{1E270467-069D-4549-B306-AD002CDD1837}" destId="{1044A5FA-3F18-4CD9-B9A2-F0CD90C76B35}" srcOrd="0" destOrd="0" presId="urn:microsoft.com/office/officeart/2005/8/layout/orgChart1"/>
    <dgm:cxn modelId="{DB15E74C-C1B8-4BBB-AC2D-C3CD7E1122A8}" type="presParOf" srcId="{1044A5FA-3F18-4CD9-B9A2-F0CD90C76B35}" destId="{08402BF0-9877-4F1C-8665-555DED361B1F}" srcOrd="0" destOrd="0" presId="urn:microsoft.com/office/officeart/2005/8/layout/orgChart1"/>
    <dgm:cxn modelId="{B612720A-1A62-444D-BCCA-ED608CA7C2DA}" type="presParOf" srcId="{08402BF0-9877-4F1C-8665-555DED361B1F}" destId="{44573FFB-DAE9-462A-BBAB-A7460594A8F6}" srcOrd="0" destOrd="0" presId="urn:microsoft.com/office/officeart/2005/8/layout/orgChart1"/>
    <dgm:cxn modelId="{2D082BCB-BC39-496B-AE97-60450B497A1A}" type="presParOf" srcId="{08402BF0-9877-4F1C-8665-555DED361B1F}" destId="{D4D77FF8-A099-4EBC-B6AB-BA6A9371657F}" srcOrd="1" destOrd="0" presId="urn:microsoft.com/office/officeart/2005/8/layout/orgChart1"/>
    <dgm:cxn modelId="{FB37AA51-20A3-41D7-9CD4-EA72CCC4F7E3}" type="presParOf" srcId="{1044A5FA-3F18-4CD9-B9A2-F0CD90C76B35}" destId="{765B40D6-F2A3-4170-9507-910C7D698033}" srcOrd="1" destOrd="0" presId="urn:microsoft.com/office/officeart/2005/8/layout/orgChart1"/>
    <dgm:cxn modelId="{F0FBA13A-8E08-4E13-BBF6-20B28076083A}" type="presParOf" srcId="{765B40D6-F2A3-4170-9507-910C7D698033}" destId="{656302AA-031A-47B9-B232-3F6F0DA30E04}" srcOrd="0" destOrd="0" presId="urn:microsoft.com/office/officeart/2005/8/layout/orgChart1"/>
    <dgm:cxn modelId="{C2AE2B58-E0D6-4E96-B5B1-92FAC7D97A0A}" type="presParOf" srcId="{765B40D6-F2A3-4170-9507-910C7D698033}" destId="{F734B151-C4A1-4C98-B490-DC0B3A785E4E}" srcOrd="1" destOrd="0" presId="urn:microsoft.com/office/officeart/2005/8/layout/orgChart1"/>
    <dgm:cxn modelId="{446A0DCC-730E-4533-937E-D33FACA77176}" type="presParOf" srcId="{F734B151-C4A1-4C98-B490-DC0B3A785E4E}" destId="{013E4D27-2F57-489A-A678-F555DC38E1C9}" srcOrd="0" destOrd="0" presId="urn:microsoft.com/office/officeart/2005/8/layout/orgChart1"/>
    <dgm:cxn modelId="{5ADF0D87-FE37-4C97-A303-6FB1ADFD731F}" type="presParOf" srcId="{013E4D27-2F57-489A-A678-F555DC38E1C9}" destId="{8F3A91CF-B24C-4BE9-ADFD-AD19EC7C71CC}" srcOrd="0" destOrd="0" presId="urn:microsoft.com/office/officeart/2005/8/layout/orgChart1"/>
    <dgm:cxn modelId="{FF8390B1-61FF-4CC4-96FE-8021175B633D}" type="presParOf" srcId="{013E4D27-2F57-489A-A678-F555DC38E1C9}" destId="{F7EFF19D-C7A1-45EF-A642-85720BC4F226}" srcOrd="1" destOrd="0" presId="urn:microsoft.com/office/officeart/2005/8/layout/orgChart1"/>
    <dgm:cxn modelId="{C1A93871-3E1D-4AEB-B824-4B74A46BBDB6}" type="presParOf" srcId="{F734B151-C4A1-4C98-B490-DC0B3A785E4E}" destId="{1CF3C5E4-A3C1-40E3-A127-C2CD6868E475}" srcOrd="1" destOrd="0" presId="urn:microsoft.com/office/officeart/2005/8/layout/orgChart1"/>
    <dgm:cxn modelId="{E13EE927-A957-429F-A6DD-EBAF40947BEF}" type="presParOf" srcId="{1CF3C5E4-A3C1-40E3-A127-C2CD6868E475}" destId="{3251666E-BD92-4284-82F8-25ACE8838765}" srcOrd="0" destOrd="0" presId="urn:microsoft.com/office/officeart/2005/8/layout/orgChart1"/>
    <dgm:cxn modelId="{A9EFAEA9-2818-4D96-A0CC-30A190629EAD}" type="presParOf" srcId="{1CF3C5E4-A3C1-40E3-A127-C2CD6868E475}" destId="{ACF35240-AE6E-4B9E-BC58-831EA93FC298}" srcOrd="1" destOrd="0" presId="urn:microsoft.com/office/officeart/2005/8/layout/orgChart1"/>
    <dgm:cxn modelId="{38B61A5C-E873-422E-A7E7-87B45EBFBEBB}" type="presParOf" srcId="{ACF35240-AE6E-4B9E-BC58-831EA93FC298}" destId="{EB933958-82AF-4F0A-A016-3EE1E2A5895D}" srcOrd="0" destOrd="0" presId="urn:microsoft.com/office/officeart/2005/8/layout/orgChart1"/>
    <dgm:cxn modelId="{68493CBA-E757-4787-8939-A87266A30FDD}" type="presParOf" srcId="{EB933958-82AF-4F0A-A016-3EE1E2A5895D}" destId="{7DDB042D-1936-4908-A4B3-602ACD964BFD}" srcOrd="0" destOrd="0" presId="urn:microsoft.com/office/officeart/2005/8/layout/orgChart1"/>
    <dgm:cxn modelId="{3B617C37-425B-489A-8A48-B80996F2B5C2}" type="presParOf" srcId="{EB933958-82AF-4F0A-A016-3EE1E2A5895D}" destId="{C3290D73-BFD9-4A67-8FCB-3D0DF1313B8A}" srcOrd="1" destOrd="0" presId="urn:microsoft.com/office/officeart/2005/8/layout/orgChart1"/>
    <dgm:cxn modelId="{6D723576-AEA6-4ECD-A18C-A1D2C7FDA028}" type="presParOf" srcId="{ACF35240-AE6E-4B9E-BC58-831EA93FC298}" destId="{66662B3B-A753-48A5-B3D4-D7BB7B643BD7}" srcOrd="1" destOrd="0" presId="urn:microsoft.com/office/officeart/2005/8/layout/orgChart1"/>
    <dgm:cxn modelId="{CF9B9C59-0FCF-4D9E-A8ED-F9438DEA1856}" type="presParOf" srcId="{66662B3B-A753-48A5-B3D4-D7BB7B643BD7}" destId="{0C762668-6F90-4EDE-A8E0-EF29C4F068D9}" srcOrd="0" destOrd="0" presId="urn:microsoft.com/office/officeart/2005/8/layout/orgChart1"/>
    <dgm:cxn modelId="{2FD6A05E-CCCB-4EF1-943D-F9D47DA4D411}" type="presParOf" srcId="{66662B3B-A753-48A5-B3D4-D7BB7B643BD7}" destId="{4B531A74-BB3D-4FA2-995F-8E3D80461E82}" srcOrd="1" destOrd="0" presId="urn:microsoft.com/office/officeart/2005/8/layout/orgChart1"/>
    <dgm:cxn modelId="{5A988C47-D020-4A8D-A668-FE2AD3AE108F}" type="presParOf" srcId="{4B531A74-BB3D-4FA2-995F-8E3D80461E82}" destId="{F28772B6-653C-4DA1-96E5-E353B26982CB}" srcOrd="0" destOrd="0" presId="urn:microsoft.com/office/officeart/2005/8/layout/orgChart1"/>
    <dgm:cxn modelId="{579CD121-F436-4FB7-A3CF-AB4A9287ACF2}" type="presParOf" srcId="{F28772B6-653C-4DA1-96E5-E353B26982CB}" destId="{19A88405-EA36-41B9-960B-196BD6EEBEF9}" srcOrd="0" destOrd="0" presId="urn:microsoft.com/office/officeart/2005/8/layout/orgChart1"/>
    <dgm:cxn modelId="{5D87B8A3-34CA-4D20-AD6F-5E9574BAD6FD}" type="presParOf" srcId="{F28772B6-653C-4DA1-96E5-E353B26982CB}" destId="{B4CDDC59-863B-49CC-A826-A718E1D95540}" srcOrd="1" destOrd="0" presId="urn:microsoft.com/office/officeart/2005/8/layout/orgChart1"/>
    <dgm:cxn modelId="{A969ACD3-C7DF-42F9-B2E1-921A1E0CD95B}" type="presParOf" srcId="{4B531A74-BB3D-4FA2-995F-8E3D80461E82}" destId="{22654E91-14A1-478F-9338-7A5587C0F016}" srcOrd="1" destOrd="0" presId="urn:microsoft.com/office/officeart/2005/8/layout/orgChart1"/>
    <dgm:cxn modelId="{6C35F254-AB27-4DCE-92B2-F410ECD78089}" type="presParOf" srcId="{4B531A74-BB3D-4FA2-995F-8E3D80461E82}" destId="{02925416-DE43-40D9-A54C-73DDE84D569A}" srcOrd="2" destOrd="0" presId="urn:microsoft.com/office/officeart/2005/8/layout/orgChart1"/>
    <dgm:cxn modelId="{C78E8E61-4049-4476-BDA2-03578F1EDECB}" type="presParOf" srcId="{66662B3B-A753-48A5-B3D4-D7BB7B643BD7}" destId="{48F32C3D-572B-4518-A222-D0CA1F11AFD5}" srcOrd="2" destOrd="0" presId="urn:microsoft.com/office/officeart/2005/8/layout/orgChart1"/>
    <dgm:cxn modelId="{59896A53-0955-425E-8585-D3CA6CF0C8F8}" type="presParOf" srcId="{66662B3B-A753-48A5-B3D4-D7BB7B643BD7}" destId="{DF13C789-08C0-45FD-AA85-DE46CD69FD41}" srcOrd="3" destOrd="0" presId="urn:microsoft.com/office/officeart/2005/8/layout/orgChart1"/>
    <dgm:cxn modelId="{66D45314-E6BF-4D59-9EA4-B3DE9DC764FF}" type="presParOf" srcId="{DF13C789-08C0-45FD-AA85-DE46CD69FD41}" destId="{91339546-2A79-4F3F-983B-6677CA7D4329}" srcOrd="0" destOrd="0" presId="urn:microsoft.com/office/officeart/2005/8/layout/orgChart1"/>
    <dgm:cxn modelId="{1048B147-FCBC-486A-A44E-6684CAA52A1E}" type="presParOf" srcId="{91339546-2A79-4F3F-983B-6677CA7D4329}" destId="{9A3F8E42-0132-4567-B21F-801F89C177B1}" srcOrd="0" destOrd="0" presId="urn:microsoft.com/office/officeart/2005/8/layout/orgChart1"/>
    <dgm:cxn modelId="{06B8CE20-94F7-4D5B-BCF1-D599CE354467}" type="presParOf" srcId="{91339546-2A79-4F3F-983B-6677CA7D4329}" destId="{84FBE44E-540D-4453-9C8B-6E1890458320}" srcOrd="1" destOrd="0" presId="urn:microsoft.com/office/officeart/2005/8/layout/orgChart1"/>
    <dgm:cxn modelId="{AFF5F5DF-699C-4EC2-823B-2817578FF786}" type="presParOf" srcId="{DF13C789-08C0-45FD-AA85-DE46CD69FD41}" destId="{E277AA41-189A-4582-B53E-FFF1E5014408}" srcOrd="1" destOrd="0" presId="urn:microsoft.com/office/officeart/2005/8/layout/orgChart1"/>
    <dgm:cxn modelId="{B84BC39B-4EBB-474C-9BF6-097CC7201185}" type="presParOf" srcId="{DF13C789-08C0-45FD-AA85-DE46CD69FD41}" destId="{3F814C56-0F9B-4818-B3FB-79431409286C}" srcOrd="2" destOrd="0" presId="urn:microsoft.com/office/officeart/2005/8/layout/orgChart1"/>
    <dgm:cxn modelId="{2B12DA51-954C-4A25-864B-B50953021FE7}" type="presParOf" srcId="{ACF35240-AE6E-4B9E-BC58-831EA93FC298}" destId="{7B5DA1BE-0204-4B21-8F63-9C30CAB78CAB}" srcOrd="2" destOrd="0" presId="urn:microsoft.com/office/officeart/2005/8/layout/orgChart1"/>
    <dgm:cxn modelId="{3CA4A300-059D-462B-802B-285C5D220F92}" type="presParOf" srcId="{1CF3C5E4-A3C1-40E3-A127-C2CD6868E475}" destId="{5E27DEE9-48D6-4144-8DA7-3EAD052FB58B}" srcOrd="2" destOrd="0" presId="urn:microsoft.com/office/officeart/2005/8/layout/orgChart1"/>
    <dgm:cxn modelId="{76144488-F122-4267-B565-73514B9D58EC}" type="presParOf" srcId="{1CF3C5E4-A3C1-40E3-A127-C2CD6868E475}" destId="{99870BF6-37D2-4A0D-8249-B878952CC92C}" srcOrd="3" destOrd="0" presId="urn:microsoft.com/office/officeart/2005/8/layout/orgChart1"/>
    <dgm:cxn modelId="{720E2672-6BDD-4DE9-8A6C-F40F787D9C91}" type="presParOf" srcId="{99870BF6-37D2-4A0D-8249-B878952CC92C}" destId="{E4C11842-F4CC-4B9F-9A31-FAF730E62C88}" srcOrd="0" destOrd="0" presId="urn:microsoft.com/office/officeart/2005/8/layout/orgChart1"/>
    <dgm:cxn modelId="{34C25883-46E3-4DB1-8C79-D31120B96F67}" type="presParOf" srcId="{E4C11842-F4CC-4B9F-9A31-FAF730E62C88}" destId="{37ADFEE9-796F-4466-A81D-829AC3C962AE}" srcOrd="0" destOrd="0" presId="urn:microsoft.com/office/officeart/2005/8/layout/orgChart1"/>
    <dgm:cxn modelId="{5E4816E3-1923-4D71-BFA4-F10C511627BE}" type="presParOf" srcId="{E4C11842-F4CC-4B9F-9A31-FAF730E62C88}" destId="{AAE3E057-C405-4F76-826F-BD4703BD011E}" srcOrd="1" destOrd="0" presId="urn:microsoft.com/office/officeart/2005/8/layout/orgChart1"/>
    <dgm:cxn modelId="{8FDBB101-99AE-43A8-A921-E4E038E6C5D0}" type="presParOf" srcId="{99870BF6-37D2-4A0D-8249-B878952CC92C}" destId="{5ED61AE5-70DE-4D38-B31D-AF77A3652BE4}" srcOrd="1" destOrd="0" presId="urn:microsoft.com/office/officeart/2005/8/layout/orgChart1"/>
    <dgm:cxn modelId="{B3B3FBF8-00A7-46ED-B63B-213E26CB4058}" type="presParOf" srcId="{5ED61AE5-70DE-4D38-B31D-AF77A3652BE4}" destId="{F258DD5E-1C71-4437-91EA-273D48D89FE9}" srcOrd="0" destOrd="0" presId="urn:microsoft.com/office/officeart/2005/8/layout/orgChart1"/>
    <dgm:cxn modelId="{D8115D34-934E-42D1-8020-D7A97E7C7FE4}" type="presParOf" srcId="{5ED61AE5-70DE-4D38-B31D-AF77A3652BE4}" destId="{BF975A84-5A95-4020-AFDF-F7D8F5549EF0}" srcOrd="1" destOrd="0" presId="urn:microsoft.com/office/officeart/2005/8/layout/orgChart1"/>
    <dgm:cxn modelId="{0839C67F-9194-47AE-AF02-5B037FE00C0A}" type="presParOf" srcId="{BF975A84-5A95-4020-AFDF-F7D8F5549EF0}" destId="{895E0ACD-85E3-4386-8286-60ABCDC4AB87}" srcOrd="0" destOrd="0" presId="urn:microsoft.com/office/officeart/2005/8/layout/orgChart1"/>
    <dgm:cxn modelId="{027060AE-1B11-4AE8-A3A0-144DCA2E70D0}" type="presParOf" srcId="{895E0ACD-85E3-4386-8286-60ABCDC4AB87}" destId="{6681FC9A-5234-4E76-9D32-CE83958AEC82}" srcOrd="0" destOrd="0" presId="urn:microsoft.com/office/officeart/2005/8/layout/orgChart1"/>
    <dgm:cxn modelId="{84CC5B1B-2B04-4777-85E0-7CD7C8BCD449}" type="presParOf" srcId="{895E0ACD-85E3-4386-8286-60ABCDC4AB87}" destId="{CFAAF01D-F4D9-405C-9802-AF4D0C199316}" srcOrd="1" destOrd="0" presId="urn:microsoft.com/office/officeart/2005/8/layout/orgChart1"/>
    <dgm:cxn modelId="{37251065-C7B8-405F-AE12-7196F56D7824}" type="presParOf" srcId="{BF975A84-5A95-4020-AFDF-F7D8F5549EF0}" destId="{9C714610-6438-4EC1-9E5D-17F5BDBF85C4}" srcOrd="1" destOrd="0" presId="urn:microsoft.com/office/officeart/2005/8/layout/orgChart1"/>
    <dgm:cxn modelId="{4D303856-C083-4963-B06C-48BB8165C9D9}" type="presParOf" srcId="{BF975A84-5A95-4020-AFDF-F7D8F5549EF0}" destId="{359F33D6-DB5B-4DED-9276-9CC554FA10D8}" srcOrd="2" destOrd="0" presId="urn:microsoft.com/office/officeart/2005/8/layout/orgChart1"/>
    <dgm:cxn modelId="{242167C3-FC86-40B8-B90A-1A61041DD61E}" type="presParOf" srcId="{5ED61AE5-70DE-4D38-B31D-AF77A3652BE4}" destId="{FD83B6FA-636A-4165-88A0-69E1896D83AE}" srcOrd="2" destOrd="0" presId="urn:microsoft.com/office/officeart/2005/8/layout/orgChart1"/>
    <dgm:cxn modelId="{D810565C-E9DA-41E2-A1D8-B04741821A23}" type="presParOf" srcId="{5ED61AE5-70DE-4D38-B31D-AF77A3652BE4}" destId="{56E67BE4-DB66-48AB-9422-40B639169A84}" srcOrd="3" destOrd="0" presId="urn:microsoft.com/office/officeart/2005/8/layout/orgChart1"/>
    <dgm:cxn modelId="{50BAE839-7D50-4193-BB72-97B793679D96}" type="presParOf" srcId="{56E67BE4-DB66-48AB-9422-40B639169A84}" destId="{83F47B81-3782-4DD0-960C-FFBFDB39FB72}" srcOrd="0" destOrd="0" presId="urn:microsoft.com/office/officeart/2005/8/layout/orgChart1"/>
    <dgm:cxn modelId="{A8FC6EE9-5B04-4EE7-B86F-587A0C550D6A}" type="presParOf" srcId="{83F47B81-3782-4DD0-960C-FFBFDB39FB72}" destId="{E424BDF4-5A1C-48BC-8990-42CE5FB446E8}" srcOrd="0" destOrd="0" presId="urn:microsoft.com/office/officeart/2005/8/layout/orgChart1"/>
    <dgm:cxn modelId="{667B128B-990C-4AD6-8B87-02E240ADFD65}" type="presParOf" srcId="{83F47B81-3782-4DD0-960C-FFBFDB39FB72}" destId="{D9FF0ED8-5095-4C11-9E7F-BDF3FEF91494}" srcOrd="1" destOrd="0" presId="urn:microsoft.com/office/officeart/2005/8/layout/orgChart1"/>
    <dgm:cxn modelId="{A9353485-807D-4E03-A5DA-1DE4B93DDADF}" type="presParOf" srcId="{56E67BE4-DB66-48AB-9422-40B639169A84}" destId="{8D09DB20-BD27-49CF-A28C-67C6F28C7F0D}" srcOrd="1" destOrd="0" presId="urn:microsoft.com/office/officeart/2005/8/layout/orgChart1"/>
    <dgm:cxn modelId="{FF079FFA-9893-470C-8748-3B400F156657}" type="presParOf" srcId="{56E67BE4-DB66-48AB-9422-40B639169A84}" destId="{2911832B-9076-4533-B81C-2B08B125967F}" srcOrd="2" destOrd="0" presId="urn:microsoft.com/office/officeart/2005/8/layout/orgChart1"/>
    <dgm:cxn modelId="{AF73637F-4EB0-4615-9F3A-4BB0E2CD2E89}" type="presParOf" srcId="{99870BF6-37D2-4A0D-8249-B878952CC92C}" destId="{A4D3CAAB-46EC-4129-BBB2-16AA23B0A748}" srcOrd="2" destOrd="0" presId="urn:microsoft.com/office/officeart/2005/8/layout/orgChart1"/>
    <dgm:cxn modelId="{6A3B1FDC-C66C-426F-959C-573313919891}" type="presParOf" srcId="{F734B151-C4A1-4C98-B490-DC0B3A785E4E}" destId="{7F37F89A-73E1-495F-ADC3-43C17222322E}" srcOrd="2" destOrd="0" presId="urn:microsoft.com/office/officeart/2005/8/layout/orgChart1"/>
    <dgm:cxn modelId="{A7476FF1-C89A-4273-9B2D-5D22C3A435F8}" type="presParOf" srcId="{1044A5FA-3F18-4CD9-B9A2-F0CD90C76B35}" destId="{9B3A79EC-A38F-41E8-8A20-42CCE86F632F}" srcOrd="2" destOrd="0" presId="urn:microsoft.com/office/officeart/2005/8/layout/orgChart1"/>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DCF20E-C81B-4174-AF75-CB483BE3FE83}" type="doc">
      <dgm:prSet loTypeId="urn:microsoft.com/office/officeart/2005/8/layout/StepDownProcess" loCatId="process" qsTypeId="urn:microsoft.com/office/officeart/2005/8/quickstyle/3d3" qsCatId="3D" csTypeId="urn:microsoft.com/office/officeart/2005/8/colors/accent0_3" csCatId="mainScheme" phldr="1"/>
      <dgm:spPr>
        <a:scene3d>
          <a:camera prst="orthographicFront">
            <a:rot lat="0" lon="0" rev="0"/>
          </a:camera>
          <a:lightRig rig="balanced" dir="t">
            <a:rot lat="0" lon="0" rev="8700000"/>
          </a:lightRig>
        </a:scene3d>
      </dgm:spPr>
      <dgm:t>
        <a:bodyPr/>
        <a:lstStyle/>
        <a:p>
          <a:endParaRPr lang="en-US"/>
        </a:p>
      </dgm:t>
    </dgm:pt>
    <dgm:pt modelId="{BD8B6113-9E0C-4D01-AD8F-072B4A56FBBB}">
      <dgm:prSet phldrT="[Text]"/>
      <dgm:spPr>
        <a:ln>
          <a:noFill/>
        </a:ln>
        <a:effectLst>
          <a:outerShdw blurRad="44450" dist="27940" dir="5400000" algn="ctr">
            <a:srgbClr val="000000">
              <a:alpha val="32000"/>
            </a:srgbClr>
          </a:outerShdw>
        </a:effectLst>
        <a:sp3d>
          <a:bevelT w="190500" h="38100"/>
        </a:sp3d>
      </dgm:spPr>
      <dgm:t>
        <a:bodyPr/>
        <a:lstStyle/>
        <a:p>
          <a:r>
            <a:rPr lang="en-US" dirty="0">
              <a:latin typeface="Arial" panose="020B0604020202020204" pitchFamily="34" charset="0"/>
              <a:cs typeface="Arial" panose="020B0604020202020204" pitchFamily="34" charset="0"/>
            </a:rPr>
            <a:t>Attract &amp; Retain Staff</a:t>
          </a:r>
        </a:p>
      </dgm:t>
    </dgm:pt>
    <dgm:pt modelId="{E2BA7E8A-755A-4588-9175-34EC8E568D2D}" type="parTrans" cxnId="{78BEB02C-8828-4D12-B1D9-AE69C6063A66}">
      <dgm:prSet/>
      <dgm:spPr/>
      <dgm:t>
        <a:bodyPr/>
        <a:lstStyle/>
        <a:p>
          <a:endParaRPr lang="en-US"/>
        </a:p>
      </dgm:t>
    </dgm:pt>
    <dgm:pt modelId="{2C6A4B33-F9B7-41D5-BB73-E1524322A55D}" type="sibTrans" cxnId="{78BEB02C-8828-4D12-B1D9-AE69C6063A66}">
      <dgm:prSet/>
      <dgm:spPr/>
      <dgm:t>
        <a:bodyPr/>
        <a:lstStyle/>
        <a:p>
          <a:endParaRPr lang="en-US"/>
        </a:p>
      </dgm:t>
    </dgm:pt>
    <dgm:pt modelId="{9BC8E8A3-0C85-48D5-8995-24C9AF61100E}">
      <dgm:prSet phldrT="[Text]"/>
      <dgm:spPr>
        <a:ln>
          <a:noFill/>
        </a:ln>
        <a:effectLst>
          <a:outerShdw blurRad="44450" dist="27940" dir="5400000" algn="ctr">
            <a:srgbClr val="000000">
              <a:alpha val="32000"/>
            </a:srgbClr>
          </a:outerShdw>
        </a:effectLst>
        <a:sp3d>
          <a:bevelT w="190500" h="38100"/>
        </a:sp3d>
      </dgm:spPr>
      <dgm:t>
        <a:bodyPr/>
        <a:lstStyle/>
        <a:p>
          <a:r>
            <a:rPr lang="en-US" dirty="0">
              <a:latin typeface="Arial" panose="020B0604020202020204" pitchFamily="34" charset="0"/>
              <a:cs typeface="Arial" panose="020B0604020202020204" pitchFamily="34" charset="0"/>
            </a:rPr>
            <a:t>Attract and retain best-in-class talent to reflect airport’s unique role in the community</a:t>
          </a:r>
        </a:p>
      </dgm:t>
    </dgm:pt>
    <dgm:pt modelId="{D53C6A73-98F0-4B26-8805-F65616FB9764}" type="parTrans" cxnId="{E7F160B6-417B-4CA5-9A8E-7AE29178E69A}">
      <dgm:prSet/>
      <dgm:spPr/>
      <dgm:t>
        <a:bodyPr/>
        <a:lstStyle/>
        <a:p>
          <a:endParaRPr lang="en-US"/>
        </a:p>
      </dgm:t>
    </dgm:pt>
    <dgm:pt modelId="{945C1CFD-CE0B-4FC1-B0C8-BD8A9E228601}" type="sibTrans" cxnId="{E7F160B6-417B-4CA5-9A8E-7AE29178E69A}">
      <dgm:prSet/>
      <dgm:spPr/>
      <dgm:t>
        <a:bodyPr/>
        <a:lstStyle/>
        <a:p>
          <a:endParaRPr lang="en-US"/>
        </a:p>
      </dgm:t>
    </dgm:pt>
    <dgm:pt modelId="{5669B987-DB7D-48DC-9127-7A5312A37263}">
      <dgm:prSet phldrT="[Text]"/>
      <dgm:spPr>
        <a:ln>
          <a:noFill/>
        </a:ln>
        <a:effectLst>
          <a:outerShdw blurRad="44450" dist="27940" dir="5400000" algn="ctr">
            <a:srgbClr val="000000">
              <a:alpha val="32000"/>
            </a:srgbClr>
          </a:outerShdw>
        </a:effectLst>
        <a:sp3d>
          <a:bevelT w="190500" h="38100"/>
        </a:sp3d>
      </dgm:spPr>
      <dgm:t>
        <a:bodyPr/>
        <a:lstStyle/>
        <a:p>
          <a:r>
            <a:rPr lang="en-US" dirty="0">
              <a:latin typeface="Arial" panose="020B0604020202020204" pitchFamily="34" charset="0"/>
              <a:cs typeface="Arial" panose="020B0604020202020204" pitchFamily="34" charset="0"/>
            </a:rPr>
            <a:t>Motivate Employees </a:t>
          </a:r>
        </a:p>
      </dgm:t>
    </dgm:pt>
    <dgm:pt modelId="{112A4329-FB29-4BAA-A4BF-DD2DDA35B784}" type="parTrans" cxnId="{79A94BB3-B5D3-4CDA-89FA-BF9DE26ED9CA}">
      <dgm:prSet/>
      <dgm:spPr/>
      <dgm:t>
        <a:bodyPr/>
        <a:lstStyle/>
        <a:p>
          <a:endParaRPr lang="en-US"/>
        </a:p>
      </dgm:t>
    </dgm:pt>
    <dgm:pt modelId="{8A8E5B9D-60B1-42AE-A4C3-17A7946BC3FD}" type="sibTrans" cxnId="{79A94BB3-B5D3-4CDA-89FA-BF9DE26ED9CA}">
      <dgm:prSet/>
      <dgm:spPr/>
      <dgm:t>
        <a:bodyPr/>
        <a:lstStyle/>
        <a:p>
          <a:endParaRPr lang="en-US"/>
        </a:p>
      </dgm:t>
    </dgm:pt>
    <dgm:pt modelId="{FA53618F-DFE5-4E27-B602-155494C015D2}">
      <dgm:prSet phldrT="[Text]"/>
      <dgm:spPr>
        <a:ln>
          <a:noFill/>
        </a:ln>
        <a:effectLst>
          <a:outerShdw blurRad="44450" dist="27940" dir="5400000" algn="ctr">
            <a:srgbClr val="000000">
              <a:alpha val="32000"/>
            </a:srgbClr>
          </a:outerShdw>
        </a:effectLst>
        <a:sp3d>
          <a:bevelT w="190500" h="38100"/>
        </a:sp3d>
      </dgm:spPr>
      <dgm:t>
        <a:bodyPr/>
        <a:lstStyle/>
        <a:p>
          <a:r>
            <a:rPr lang="en-US" dirty="0">
              <a:latin typeface="Arial" panose="020B0604020202020204" pitchFamily="34" charset="0"/>
              <a:cs typeface="Arial" panose="020B0604020202020204" pitchFamily="34" charset="0"/>
            </a:rPr>
            <a:t>Tie rewards to the long-term success of the airport and achievement of key objectives</a:t>
          </a:r>
        </a:p>
      </dgm:t>
    </dgm:pt>
    <dgm:pt modelId="{419DD229-2045-4170-8177-0429176D130B}" type="parTrans" cxnId="{98CCB2D1-5DAF-4ADC-83FD-253988A36154}">
      <dgm:prSet/>
      <dgm:spPr/>
      <dgm:t>
        <a:bodyPr/>
        <a:lstStyle/>
        <a:p>
          <a:endParaRPr lang="en-US"/>
        </a:p>
      </dgm:t>
    </dgm:pt>
    <dgm:pt modelId="{E0D330F3-F15C-4A28-B62D-01DAE8B41C08}" type="sibTrans" cxnId="{98CCB2D1-5DAF-4ADC-83FD-253988A36154}">
      <dgm:prSet/>
      <dgm:spPr/>
      <dgm:t>
        <a:bodyPr/>
        <a:lstStyle/>
        <a:p>
          <a:endParaRPr lang="en-US"/>
        </a:p>
      </dgm:t>
    </dgm:pt>
    <dgm:pt modelId="{3622ABAF-7C6A-4923-8B4F-E2CABEBA9756}">
      <dgm:prSet phldrT="[Text]"/>
      <dgm:spPr>
        <a:ln>
          <a:noFill/>
        </a:ln>
        <a:effectLst>
          <a:outerShdw blurRad="44450" dist="27940" dir="5400000" algn="ctr">
            <a:srgbClr val="000000">
              <a:alpha val="32000"/>
            </a:srgbClr>
          </a:outerShdw>
        </a:effectLst>
        <a:sp3d>
          <a:bevelT w="190500" h="38100"/>
        </a:sp3d>
      </dgm:spPr>
      <dgm:t>
        <a:bodyPr/>
        <a:lstStyle/>
        <a:p>
          <a:r>
            <a:rPr lang="en-US" dirty="0">
              <a:latin typeface="Arial" panose="020B0604020202020204" pitchFamily="34" charset="0"/>
              <a:cs typeface="Arial" panose="020B0604020202020204" pitchFamily="34" charset="0"/>
            </a:rPr>
            <a:t>Fair Compensation System</a:t>
          </a:r>
        </a:p>
      </dgm:t>
    </dgm:pt>
    <dgm:pt modelId="{07900557-41F0-4849-9F74-D8917FCCDD1D}" type="parTrans" cxnId="{ABE3D78E-D4B0-4B48-A9EE-C0ADD415E67D}">
      <dgm:prSet/>
      <dgm:spPr/>
      <dgm:t>
        <a:bodyPr/>
        <a:lstStyle/>
        <a:p>
          <a:endParaRPr lang="en-US"/>
        </a:p>
      </dgm:t>
    </dgm:pt>
    <dgm:pt modelId="{02AF1302-F568-4257-9734-2E3F6A0858CB}" type="sibTrans" cxnId="{ABE3D78E-D4B0-4B48-A9EE-C0ADD415E67D}">
      <dgm:prSet/>
      <dgm:spPr/>
      <dgm:t>
        <a:bodyPr/>
        <a:lstStyle/>
        <a:p>
          <a:endParaRPr lang="en-US"/>
        </a:p>
      </dgm:t>
    </dgm:pt>
    <dgm:pt modelId="{4106CF7A-0965-4AF9-9D50-53B3D7680780}">
      <dgm:prSet phldrT="[Text]"/>
      <dgm:spPr>
        <a:ln>
          <a:noFill/>
        </a:ln>
        <a:effectLst>
          <a:outerShdw blurRad="44450" dist="27940" dir="5400000" algn="ctr">
            <a:srgbClr val="000000">
              <a:alpha val="32000"/>
            </a:srgbClr>
          </a:outerShdw>
        </a:effectLst>
        <a:sp3d>
          <a:bevelT w="190500" h="38100"/>
        </a:sp3d>
      </dgm:spPr>
      <dgm:t>
        <a:bodyPr/>
        <a:lstStyle/>
        <a:p>
          <a:r>
            <a:rPr lang="en-US" dirty="0">
              <a:latin typeface="Arial" panose="020B0604020202020204" pitchFamily="34" charset="0"/>
              <a:cs typeface="Arial" panose="020B0604020202020204" pitchFamily="34" charset="0"/>
            </a:rPr>
            <a:t>Team members are fairly compensated for their contributions to motivate and retain as well as protect the Authority from litigation</a:t>
          </a:r>
        </a:p>
      </dgm:t>
    </dgm:pt>
    <dgm:pt modelId="{9FC68C1E-6B53-4982-811C-9272CF3173EC}" type="parTrans" cxnId="{ADFE255E-8A6D-465A-BF97-EF157F5B44FD}">
      <dgm:prSet/>
      <dgm:spPr/>
      <dgm:t>
        <a:bodyPr/>
        <a:lstStyle/>
        <a:p>
          <a:endParaRPr lang="en-US"/>
        </a:p>
      </dgm:t>
    </dgm:pt>
    <dgm:pt modelId="{605B261C-AC9B-4E83-975A-64B58FF97834}" type="sibTrans" cxnId="{ADFE255E-8A6D-465A-BF97-EF157F5B44FD}">
      <dgm:prSet/>
      <dgm:spPr/>
      <dgm:t>
        <a:bodyPr/>
        <a:lstStyle/>
        <a:p>
          <a:endParaRPr lang="en-US"/>
        </a:p>
      </dgm:t>
    </dgm:pt>
    <dgm:pt modelId="{E801CB04-C5B4-4440-B959-CAD49987ED6C}">
      <dgm:prSet phldrT="[Text]"/>
      <dgm:spPr>
        <a:ln>
          <a:noFill/>
        </a:ln>
        <a:effectLst>
          <a:outerShdw blurRad="44450" dist="27940" dir="5400000" algn="ctr">
            <a:srgbClr val="000000">
              <a:alpha val="32000"/>
            </a:srgbClr>
          </a:outerShdw>
        </a:effectLst>
        <a:sp3d>
          <a:bevelT w="190500" h="38100"/>
        </a:sp3d>
      </dgm:spPr>
      <dgm:t>
        <a:bodyPr/>
        <a:lstStyle/>
        <a:p>
          <a:endParaRPr lang="en-US" dirty="0"/>
        </a:p>
      </dgm:t>
    </dgm:pt>
    <dgm:pt modelId="{48CEFE59-5280-4DEA-8630-63151BC40CA8}" type="parTrans" cxnId="{46EF5CD5-D101-475D-B695-3644757382AD}">
      <dgm:prSet/>
      <dgm:spPr/>
      <dgm:t>
        <a:bodyPr/>
        <a:lstStyle/>
        <a:p>
          <a:endParaRPr lang="en-US"/>
        </a:p>
      </dgm:t>
    </dgm:pt>
    <dgm:pt modelId="{41662064-6586-4A1F-9CE9-FE0FEA43C4C4}" type="sibTrans" cxnId="{46EF5CD5-D101-475D-B695-3644757382AD}">
      <dgm:prSet/>
      <dgm:spPr/>
      <dgm:t>
        <a:bodyPr/>
        <a:lstStyle/>
        <a:p>
          <a:endParaRPr lang="en-US"/>
        </a:p>
      </dgm:t>
    </dgm:pt>
    <dgm:pt modelId="{67B6D05E-D61C-4591-8908-76CFC251F9EE}" type="pres">
      <dgm:prSet presAssocID="{01DCF20E-C81B-4174-AF75-CB483BE3FE83}" presName="rootnode" presStyleCnt="0">
        <dgm:presLayoutVars>
          <dgm:chMax/>
          <dgm:chPref/>
          <dgm:dir/>
          <dgm:animLvl val="lvl"/>
        </dgm:presLayoutVars>
      </dgm:prSet>
      <dgm:spPr/>
      <dgm:t>
        <a:bodyPr/>
        <a:lstStyle/>
        <a:p>
          <a:endParaRPr lang="en-US"/>
        </a:p>
      </dgm:t>
    </dgm:pt>
    <dgm:pt modelId="{E8538FE4-B259-466E-BBFC-3B66B392A780}" type="pres">
      <dgm:prSet presAssocID="{BD8B6113-9E0C-4D01-AD8F-072B4A56FBBB}" presName="composite" presStyleCnt="0"/>
      <dgm:spPr>
        <a:ln>
          <a:noFill/>
        </a:ln>
        <a:effectLst>
          <a:outerShdw blurRad="44450" dist="27940" dir="5400000" algn="ctr">
            <a:srgbClr val="000000">
              <a:alpha val="32000"/>
            </a:srgbClr>
          </a:outerShdw>
        </a:effectLst>
        <a:sp3d>
          <a:bevelT w="190500" h="38100"/>
        </a:sp3d>
      </dgm:spPr>
    </dgm:pt>
    <dgm:pt modelId="{D4C26F11-47F9-44DD-98A7-C7FD389B1075}" type="pres">
      <dgm:prSet presAssocID="{BD8B6113-9E0C-4D01-AD8F-072B4A56FBBB}" presName="bentUpArrow1" presStyleLbl="alignImgPlace1" presStyleIdx="0" presStyleCnt="2"/>
      <dgm:spPr>
        <a:ln>
          <a:noFill/>
        </a:ln>
        <a:effectLst>
          <a:outerShdw blurRad="44450" dist="27940" dir="5400000" algn="ctr">
            <a:srgbClr val="000000">
              <a:alpha val="32000"/>
            </a:srgbClr>
          </a:outerShdw>
        </a:effectLst>
        <a:sp3d>
          <a:bevelT w="190500" h="38100"/>
        </a:sp3d>
      </dgm:spPr>
    </dgm:pt>
    <dgm:pt modelId="{D45EDF93-9E90-4AB9-874B-963D0667C868}" type="pres">
      <dgm:prSet presAssocID="{BD8B6113-9E0C-4D01-AD8F-072B4A56FBBB}" presName="ParentText" presStyleLbl="node1" presStyleIdx="0" presStyleCnt="3">
        <dgm:presLayoutVars>
          <dgm:chMax val="1"/>
          <dgm:chPref val="1"/>
          <dgm:bulletEnabled val="1"/>
        </dgm:presLayoutVars>
      </dgm:prSet>
      <dgm:spPr/>
      <dgm:t>
        <a:bodyPr/>
        <a:lstStyle/>
        <a:p>
          <a:endParaRPr lang="en-US"/>
        </a:p>
      </dgm:t>
    </dgm:pt>
    <dgm:pt modelId="{D2F8598F-CAFB-4107-ADDA-FBECBF7BDD35}" type="pres">
      <dgm:prSet presAssocID="{BD8B6113-9E0C-4D01-AD8F-072B4A56FBBB}" presName="ChildText" presStyleLbl="revTx" presStyleIdx="0" presStyleCnt="3">
        <dgm:presLayoutVars>
          <dgm:chMax val="0"/>
          <dgm:chPref val="0"/>
          <dgm:bulletEnabled val="1"/>
        </dgm:presLayoutVars>
      </dgm:prSet>
      <dgm:spPr/>
      <dgm:t>
        <a:bodyPr/>
        <a:lstStyle/>
        <a:p>
          <a:endParaRPr lang="en-US"/>
        </a:p>
      </dgm:t>
    </dgm:pt>
    <dgm:pt modelId="{3F7A7464-33A5-47C5-893D-605E93C80730}" type="pres">
      <dgm:prSet presAssocID="{2C6A4B33-F9B7-41D5-BB73-E1524322A55D}" presName="sibTrans" presStyleCnt="0"/>
      <dgm:spPr>
        <a:ln>
          <a:noFill/>
        </a:ln>
        <a:effectLst>
          <a:outerShdw blurRad="44450" dist="27940" dir="5400000" algn="ctr">
            <a:srgbClr val="000000">
              <a:alpha val="32000"/>
            </a:srgbClr>
          </a:outerShdw>
        </a:effectLst>
        <a:sp3d>
          <a:bevelT w="190500" h="38100"/>
        </a:sp3d>
      </dgm:spPr>
    </dgm:pt>
    <dgm:pt modelId="{CC46FDBC-4F97-4931-8CCF-BF4056E9C911}" type="pres">
      <dgm:prSet presAssocID="{5669B987-DB7D-48DC-9127-7A5312A37263}" presName="composite" presStyleCnt="0"/>
      <dgm:spPr>
        <a:ln>
          <a:noFill/>
        </a:ln>
        <a:effectLst>
          <a:outerShdw blurRad="44450" dist="27940" dir="5400000" algn="ctr">
            <a:srgbClr val="000000">
              <a:alpha val="32000"/>
            </a:srgbClr>
          </a:outerShdw>
        </a:effectLst>
        <a:sp3d>
          <a:bevelT w="190500" h="38100"/>
        </a:sp3d>
      </dgm:spPr>
    </dgm:pt>
    <dgm:pt modelId="{D0F93031-9430-415A-AE89-83F6153673D5}" type="pres">
      <dgm:prSet presAssocID="{5669B987-DB7D-48DC-9127-7A5312A37263}" presName="bentUpArrow1" presStyleLbl="alignImgPlace1" presStyleIdx="1" presStyleCnt="2"/>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55E073C-539C-4211-902B-57E8342F0B82}" type="pres">
      <dgm:prSet presAssocID="{5669B987-DB7D-48DC-9127-7A5312A37263}" presName="ParentText" presStyleLbl="node1" presStyleIdx="1" presStyleCnt="3">
        <dgm:presLayoutVars>
          <dgm:chMax val="1"/>
          <dgm:chPref val="1"/>
          <dgm:bulletEnabled val="1"/>
        </dgm:presLayoutVars>
      </dgm:prSet>
      <dgm:spPr/>
      <dgm:t>
        <a:bodyPr/>
        <a:lstStyle/>
        <a:p>
          <a:endParaRPr lang="en-US"/>
        </a:p>
      </dgm:t>
    </dgm:pt>
    <dgm:pt modelId="{26842991-41DC-4BD8-A7F6-DB4DD3662F03}" type="pres">
      <dgm:prSet presAssocID="{5669B987-DB7D-48DC-9127-7A5312A37263}" presName="ChildText" presStyleLbl="revTx" presStyleIdx="1" presStyleCnt="3">
        <dgm:presLayoutVars>
          <dgm:chMax val="0"/>
          <dgm:chPref val="0"/>
          <dgm:bulletEnabled val="1"/>
        </dgm:presLayoutVars>
      </dgm:prSet>
      <dgm:spPr/>
      <dgm:t>
        <a:bodyPr/>
        <a:lstStyle/>
        <a:p>
          <a:endParaRPr lang="en-US"/>
        </a:p>
      </dgm:t>
    </dgm:pt>
    <dgm:pt modelId="{436DD718-E7EA-4AE7-9368-3701C798ECF7}" type="pres">
      <dgm:prSet presAssocID="{8A8E5B9D-60B1-42AE-A4C3-17A7946BC3FD}" presName="sibTrans" presStyleCnt="0"/>
      <dgm:spPr>
        <a:ln>
          <a:noFill/>
        </a:ln>
        <a:effectLst>
          <a:outerShdw blurRad="44450" dist="27940" dir="5400000" algn="ctr">
            <a:srgbClr val="000000">
              <a:alpha val="32000"/>
            </a:srgbClr>
          </a:outerShdw>
        </a:effectLst>
        <a:sp3d>
          <a:bevelT w="190500" h="38100"/>
        </a:sp3d>
      </dgm:spPr>
    </dgm:pt>
    <dgm:pt modelId="{D383DC9B-ED32-4B71-92BE-72862F487786}" type="pres">
      <dgm:prSet presAssocID="{3622ABAF-7C6A-4923-8B4F-E2CABEBA9756}" presName="composite" presStyleCnt="0"/>
      <dgm:spPr>
        <a:ln>
          <a:noFill/>
        </a:ln>
        <a:effectLst>
          <a:outerShdw blurRad="44450" dist="27940" dir="5400000" algn="ctr">
            <a:srgbClr val="000000">
              <a:alpha val="32000"/>
            </a:srgbClr>
          </a:outerShdw>
        </a:effectLst>
        <a:sp3d>
          <a:bevelT w="190500" h="38100"/>
        </a:sp3d>
      </dgm:spPr>
    </dgm:pt>
    <dgm:pt modelId="{E638A31C-546C-4779-BFBF-01AD803DC8C7}" type="pres">
      <dgm:prSet presAssocID="{3622ABAF-7C6A-4923-8B4F-E2CABEBA9756}" presName="ParentText" presStyleLbl="node1" presStyleIdx="2" presStyleCnt="3">
        <dgm:presLayoutVars>
          <dgm:chMax val="1"/>
          <dgm:chPref val="1"/>
          <dgm:bulletEnabled val="1"/>
        </dgm:presLayoutVars>
      </dgm:prSet>
      <dgm:spPr/>
      <dgm:t>
        <a:bodyPr/>
        <a:lstStyle/>
        <a:p>
          <a:endParaRPr lang="en-US"/>
        </a:p>
      </dgm:t>
    </dgm:pt>
    <dgm:pt modelId="{55991F69-7A7B-4258-9DE1-B9466A901FFD}" type="pres">
      <dgm:prSet presAssocID="{3622ABAF-7C6A-4923-8B4F-E2CABEBA9756}" presName="FinalChildText" presStyleLbl="revTx" presStyleIdx="2" presStyleCnt="3" custScaleY="151082">
        <dgm:presLayoutVars>
          <dgm:chMax val="0"/>
          <dgm:chPref val="0"/>
          <dgm:bulletEnabled val="1"/>
        </dgm:presLayoutVars>
      </dgm:prSet>
      <dgm:spPr/>
      <dgm:t>
        <a:bodyPr/>
        <a:lstStyle/>
        <a:p>
          <a:endParaRPr lang="en-US"/>
        </a:p>
      </dgm:t>
    </dgm:pt>
  </dgm:ptLst>
  <dgm:cxnLst>
    <dgm:cxn modelId="{8CFD1A75-31C6-44CF-B0E8-065090ED7C67}" type="presOf" srcId="{3622ABAF-7C6A-4923-8B4F-E2CABEBA9756}" destId="{E638A31C-546C-4779-BFBF-01AD803DC8C7}" srcOrd="0" destOrd="0" presId="urn:microsoft.com/office/officeart/2005/8/layout/StepDownProcess"/>
    <dgm:cxn modelId="{C5956D51-7829-48F5-8B07-695DE3D82780}" type="presOf" srcId="{9BC8E8A3-0C85-48D5-8995-24C9AF61100E}" destId="{D2F8598F-CAFB-4107-ADDA-FBECBF7BDD35}" srcOrd="0" destOrd="0" presId="urn:microsoft.com/office/officeart/2005/8/layout/StepDownProcess"/>
    <dgm:cxn modelId="{78BEB02C-8828-4D12-B1D9-AE69C6063A66}" srcId="{01DCF20E-C81B-4174-AF75-CB483BE3FE83}" destId="{BD8B6113-9E0C-4D01-AD8F-072B4A56FBBB}" srcOrd="0" destOrd="0" parTransId="{E2BA7E8A-755A-4588-9175-34EC8E568D2D}" sibTransId="{2C6A4B33-F9B7-41D5-BB73-E1524322A55D}"/>
    <dgm:cxn modelId="{E7F160B6-417B-4CA5-9A8E-7AE29178E69A}" srcId="{BD8B6113-9E0C-4D01-AD8F-072B4A56FBBB}" destId="{9BC8E8A3-0C85-48D5-8995-24C9AF61100E}" srcOrd="0" destOrd="0" parTransId="{D53C6A73-98F0-4B26-8805-F65616FB9764}" sibTransId="{945C1CFD-CE0B-4FC1-B0C8-BD8A9E228601}"/>
    <dgm:cxn modelId="{98CCB2D1-5DAF-4ADC-83FD-253988A36154}" srcId="{5669B987-DB7D-48DC-9127-7A5312A37263}" destId="{FA53618F-DFE5-4E27-B602-155494C015D2}" srcOrd="0" destOrd="0" parTransId="{419DD229-2045-4170-8177-0429176D130B}" sibTransId="{E0D330F3-F15C-4A28-B62D-01DAE8B41C08}"/>
    <dgm:cxn modelId="{95AF3309-0F44-4DFC-A2D3-E4B79166E80D}" type="presOf" srcId="{BD8B6113-9E0C-4D01-AD8F-072B4A56FBBB}" destId="{D45EDF93-9E90-4AB9-874B-963D0667C868}" srcOrd="0" destOrd="0" presId="urn:microsoft.com/office/officeart/2005/8/layout/StepDownProcess"/>
    <dgm:cxn modelId="{F01B40C2-91B9-4C6B-9AD7-24FB8EA2A6F4}" type="presOf" srcId="{E801CB04-C5B4-4440-B959-CAD49987ED6C}" destId="{55991F69-7A7B-4258-9DE1-B9466A901FFD}" srcOrd="0" destOrd="1" presId="urn:microsoft.com/office/officeart/2005/8/layout/StepDownProcess"/>
    <dgm:cxn modelId="{B3A7CFCE-4E3E-49A0-B610-2FEF6B701691}" type="presOf" srcId="{4106CF7A-0965-4AF9-9D50-53B3D7680780}" destId="{55991F69-7A7B-4258-9DE1-B9466A901FFD}" srcOrd="0" destOrd="0" presId="urn:microsoft.com/office/officeart/2005/8/layout/StepDownProcess"/>
    <dgm:cxn modelId="{51AD9899-7861-44E7-A6ED-532406BECF00}" type="presOf" srcId="{5669B987-DB7D-48DC-9127-7A5312A37263}" destId="{455E073C-539C-4211-902B-57E8342F0B82}" srcOrd="0" destOrd="0" presId="urn:microsoft.com/office/officeart/2005/8/layout/StepDownProcess"/>
    <dgm:cxn modelId="{ABE3D78E-D4B0-4B48-A9EE-C0ADD415E67D}" srcId="{01DCF20E-C81B-4174-AF75-CB483BE3FE83}" destId="{3622ABAF-7C6A-4923-8B4F-E2CABEBA9756}" srcOrd="2" destOrd="0" parTransId="{07900557-41F0-4849-9F74-D8917FCCDD1D}" sibTransId="{02AF1302-F568-4257-9734-2E3F6A0858CB}"/>
    <dgm:cxn modelId="{DD54ECFD-6129-4396-85A1-8F15969F52E9}" type="presOf" srcId="{01DCF20E-C81B-4174-AF75-CB483BE3FE83}" destId="{67B6D05E-D61C-4591-8908-76CFC251F9EE}" srcOrd="0" destOrd="0" presId="urn:microsoft.com/office/officeart/2005/8/layout/StepDownProcess"/>
    <dgm:cxn modelId="{79A94BB3-B5D3-4CDA-89FA-BF9DE26ED9CA}" srcId="{01DCF20E-C81B-4174-AF75-CB483BE3FE83}" destId="{5669B987-DB7D-48DC-9127-7A5312A37263}" srcOrd="1" destOrd="0" parTransId="{112A4329-FB29-4BAA-A4BF-DD2DDA35B784}" sibTransId="{8A8E5B9D-60B1-42AE-A4C3-17A7946BC3FD}"/>
    <dgm:cxn modelId="{46EF5CD5-D101-475D-B695-3644757382AD}" srcId="{3622ABAF-7C6A-4923-8B4F-E2CABEBA9756}" destId="{E801CB04-C5B4-4440-B959-CAD49987ED6C}" srcOrd="1" destOrd="0" parTransId="{48CEFE59-5280-4DEA-8630-63151BC40CA8}" sibTransId="{41662064-6586-4A1F-9CE9-FE0FEA43C4C4}"/>
    <dgm:cxn modelId="{B2688190-5714-4C30-A91F-C633F0DBD179}" type="presOf" srcId="{FA53618F-DFE5-4E27-B602-155494C015D2}" destId="{26842991-41DC-4BD8-A7F6-DB4DD3662F03}" srcOrd="0" destOrd="0" presId="urn:microsoft.com/office/officeart/2005/8/layout/StepDownProcess"/>
    <dgm:cxn modelId="{ADFE255E-8A6D-465A-BF97-EF157F5B44FD}" srcId="{3622ABAF-7C6A-4923-8B4F-E2CABEBA9756}" destId="{4106CF7A-0965-4AF9-9D50-53B3D7680780}" srcOrd="0" destOrd="0" parTransId="{9FC68C1E-6B53-4982-811C-9272CF3173EC}" sibTransId="{605B261C-AC9B-4E83-975A-64B58FF97834}"/>
    <dgm:cxn modelId="{D380E767-827E-4532-ADFD-469ABA7114AA}" type="presParOf" srcId="{67B6D05E-D61C-4591-8908-76CFC251F9EE}" destId="{E8538FE4-B259-466E-BBFC-3B66B392A780}" srcOrd="0" destOrd="0" presId="urn:microsoft.com/office/officeart/2005/8/layout/StepDownProcess"/>
    <dgm:cxn modelId="{FE5726A0-2B48-4D3E-99E0-EC86C17238C0}" type="presParOf" srcId="{E8538FE4-B259-466E-BBFC-3B66B392A780}" destId="{D4C26F11-47F9-44DD-98A7-C7FD389B1075}" srcOrd="0" destOrd="0" presId="urn:microsoft.com/office/officeart/2005/8/layout/StepDownProcess"/>
    <dgm:cxn modelId="{48C65784-B9A0-4DAA-9EB5-ED720CE828FB}" type="presParOf" srcId="{E8538FE4-B259-466E-BBFC-3B66B392A780}" destId="{D45EDF93-9E90-4AB9-874B-963D0667C868}" srcOrd="1" destOrd="0" presId="urn:microsoft.com/office/officeart/2005/8/layout/StepDownProcess"/>
    <dgm:cxn modelId="{AF48DDF5-115F-4511-88C2-97AAB40E4A86}" type="presParOf" srcId="{E8538FE4-B259-466E-BBFC-3B66B392A780}" destId="{D2F8598F-CAFB-4107-ADDA-FBECBF7BDD35}" srcOrd="2" destOrd="0" presId="urn:microsoft.com/office/officeart/2005/8/layout/StepDownProcess"/>
    <dgm:cxn modelId="{9C723D1A-CEE5-4F6D-BF34-CF741DC458E7}" type="presParOf" srcId="{67B6D05E-D61C-4591-8908-76CFC251F9EE}" destId="{3F7A7464-33A5-47C5-893D-605E93C80730}" srcOrd="1" destOrd="0" presId="urn:microsoft.com/office/officeart/2005/8/layout/StepDownProcess"/>
    <dgm:cxn modelId="{D3019E81-5B74-4C8E-A356-1BC9E716B744}" type="presParOf" srcId="{67B6D05E-D61C-4591-8908-76CFC251F9EE}" destId="{CC46FDBC-4F97-4931-8CCF-BF4056E9C911}" srcOrd="2" destOrd="0" presId="urn:microsoft.com/office/officeart/2005/8/layout/StepDownProcess"/>
    <dgm:cxn modelId="{58AE5259-65EF-456C-9B69-D07739A99A2E}" type="presParOf" srcId="{CC46FDBC-4F97-4931-8CCF-BF4056E9C911}" destId="{D0F93031-9430-415A-AE89-83F6153673D5}" srcOrd="0" destOrd="0" presId="urn:microsoft.com/office/officeart/2005/8/layout/StepDownProcess"/>
    <dgm:cxn modelId="{BB1B8A99-2F4B-4486-8344-6AB169A12B93}" type="presParOf" srcId="{CC46FDBC-4F97-4931-8CCF-BF4056E9C911}" destId="{455E073C-539C-4211-902B-57E8342F0B82}" srcOrd="1" destOrd="0" presId="urn:microsoft.com/office/officeart/2005/8/layout/StepDownProcess"/>
    <dgm:cxn modelId="{81CF8250-24BF-41A4-9721-EC5BEE1FDF86}" type="presParOf" srcId="{CC46FDBC-4F97-4931-8CCF-BF4056E9C911}" destId="{26842991-41DC-4BD8-A7F6-DB4DD3662F03}" srcOrd="2" destOrd="0" presId="urn:microsoft.com/office/officeart/2005/8/layout/StepDownProcess"/>
    <dgm:cxn modelId="{243F6505-393F-4FA7-8E1D-FA4E60E4C739}" type="presParOf" srcId="{67B6D05E-D61C-4591-8908-76CFC251F9EE}" destId="{436DD718-E7EA-4AE7-9368-3701C798ECF7}" srcOrd="3" destOrd="0" presId="urn:microsoft.com/office/officeart/2005/8/layout/StepDownProcess"/>
    <dgm:cxn modelId="{63FF8A5C-DB14-430A-B4B0-DE5F3CBE930A}" type="presParOf" srcId="{67B6D05E-D61C-4591-8908-76CFC251F9EE}" destId="{D383DC9B-ED32-4B71-92BE-72862F487786}" srcOrd="4" destOrd="0" presId="urn:microsoft.com/office/officeart/2005/8/layout/StepDownProcess"/>
    <dgm:cxn modelId="{D4A21EF0-D930-4021-A47E-A8750A877047}" type="presParOf" srcId="{D383DC9B-ED32-4B71-92BE-72862F487786}" destId="{E638A31C-546C-4779-BFBF-01AD803DC8C7}" srcOrd="0" destOrd="0" presId="urn:microsoft.com/office/officeart/2005/8/layout/StepDownProcess"/>
    <dgm:cxn modelId="{E4722D4F-A947-4A7A-B1A5-7388699BC5E8}" type="presParOf" srcId="{D383DC9B-ED32-4B71-92BE-72862F487786}" destId="{55991F69-7A7B-4258-9DE1-B9466A901FFD}"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PictureCircles">
  <dgm:title val=""/>
  <dgm:desc val=""/>
  <dgm:catLst>
    <dgm:cat type="picture" pri="17000"/>
    <dgm:cat type="pictureconvert" pri="1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3" destOrd="0"/>
      </dgm:cxnLst>
      <dgm:bg/>
      <dgm:whole/>
    </dgm:dataModel>
  </dgm:clrData>
  <dgm:layoutNode name="Name0">
    <dgm:varLst>
      <dgm:chMax/>
      <dgm:chPref/>
      <dgm:dir/>
    </dgm:varLst>
    <dgm:alg type="lin">
      <dgm:param type="linDir" val="fromT"/>
      <dgm:param type="fallback" val="2D"/>
      <dgm:param type="horzAlign" val="ctr"/>
      <dgm:param type="nodeVertAlign" val="t"/>
    </dgm:alg>
    <dgm:shape xmlns:r="http://schemas.openxmlformats.org/officeDocument/2006/relationships" r:blip="">
      <dgm:adjLst/>
    </dgm:shape>
    <dgm:choose name="Name1">
      <dgm:if name="Name2" axis="ch" ptType="node" func="cnt" op="gte" val="2">
        <dgm:constrLst>
          <dgm:constr type="primFontSz" for="des" ptType="node" op="equ" val="65"/>
          <dgm:constr type="w" for="ch" forName="composite" refType="h" refFor="ch" refForName="composite" fact="2.9499"/>
          <dgm:constr type="h" for="ch" forName="composite" refType="h"/>
          <dgm:constr type="h" for="ch" forName="ConnectorComposite" refType="w" refFor="ch" refForName="composite" op="equ" fact="0.1685"/>
          <dgm:constr type="w" for="ch" forName="ConnectorComposite" refType="h" refFor="ch" refForName="ConnectorComposite" op="equ"/>
        </dgm:constrLst>
      </dgm:if>
      <dgm:else name="Name3">
        <dgm:constrLst>
          <dgm:constr type="primFontSz" for="des" ptType="node" op="equ" val="65"/>
          <dgm:constr type="w" for="ch" forName="composite" refType="h" refFor="ch" refForName="composite" fact="1.9752"/>
          <dgm:constr type="h" for="ch" forName="composite" refType="h"/>
          <dgm:constr type="h" for="ch" forName="ConnectorComposite" refType="w" refFor="ch" refForName="composite" op="equ" fact="0.1685"/>
          <dgm:constr type="w" for="ch" forName="ConnectorComposite" refType="h" refFor="ch" refForName="ConnectorComposite" op="equ"/>
        </dgm:constrLst>
      </dgm:else>
    </dgm:choose>
    <dgm:forEach name="nodesForEach" axis="ch" ptType="node">
      <dgm:layoutNode name="composite">
        <dgm:alg type="composite"/>
        <dgm:shape xmlns:r="http://schemas.openxmlformats.org/officeDocument/2006/relationships" r:blip="">
          <dgm:adjLst/>
        </dgm:shape>
        <dgm:choose name="Name4">
          <dgm:if name="Name5" axis="precedSib" ptType="sibTrans" func="cnt" op="lte" val="0">
            <dgm:choose name="Name6">
              <dgm:if name="Name7" axis="followSib" ptType="sibTrans" func="cnt" op="lte" val="0">
                <dgm:choose name="Name8">
                  <dgm:if name="Name9" func="var" arg="dir" op="equ" val="norm">
                    <dgm:constrLst>
                      <dgm:constr type="l" for="ch" forName="Accent" refType="w" fact="0.4937"/>
                      <dgm:constr type="t" for="ch" forName="Accent" refType="h" fact="0"/>
                      <dgm:constr type="h" for="ch" forName="Accent" refType="w" refFor="ch" refForName="Accent"/>
                      <dgm:constr type="w" for="ch" forName="Accent" refType="w" fact="0.5063"/>
                      <dgm:constr type="l" for="ch" forName="Parent" refType="w" fact="0.5494"/>
                      <dgm:constr type="t" for="ch" forName="Parent" refType="h" fact="0.11"/>
                      <dgm:constr type="h" for="ch" forName="Parent" refType="w" refFor="ch" refForName="Parent"/>
                      <dgm:constr type="w" for="ch" forName="Parent" refType="w" fact="0.3949"/>
                      <dgm:constr type="l" for="ch" forName="Image" refType="w" fact="0"/>
                      <dgm:constr type="t" for="ch" forName="Image" refType="h" fact="0.035"/>
                      <dgm:constr type="h" for="ch" forName="Image" refType="h" fact="0.93"/>
                      <dgm:constr type="w" for="ch" forName="Image" refType="w" fact="0.6227"/>
                    </dgm:constrLst>
                  </dgm:if>
                  <dgm:else name="Name10">
                    <dgm:constrLst>
                      <dgm:constr type="l" for="ch" forName="Accent" refType="w" fact="0"/>
                      <dgm:constr type="t" for="ch" forName="Accent" refType="h" fact="0"/>
                      <dgm:constr type="h" for="ch" forName="Accent" refType="w" refFor="ch" refForName="Accent"/>
                      <dgm:constr type="w" for="ch" forName="Accent" refType="w" fact="0.5063"/>
                      <dgm:constr type="l" for="ch" forName="Parent" refType="w" fact="0.0557"/>
                      <dgm:constr type="t" for="ch" forName="Parent" refType="h" fact="0.11"/>
                      <dgm:constr type="h" for="ch" forName="Parent" refType="w" refFor="ch" refForName="Parent"/>
                      <dgm:constr type="w" for="ch" forName="Parent" refType="w" fact="0.3949"/>
                      <dgm:constr type="l" for="ch" forName="Image" refType="w" fact="0.3773"/>
                      <dgm:constr type="t" for="ch" forName="Image" refType="h" fact="0.035"/>
                      <dgm:constr type="h" for="ch" forName="Image" refType="h" fact="0.93"/>
                      <dgm:constr type="w" for="ch" forName="Image" refType="w" fact="0.6227"/>
                    </dgm:constrLst>
                  </dgm:else>
                </dgm:choose>
              </dgm:if>
              <dgm:else name="Name11">
                <dgm:choose name="Name12">
                  <dgm:if name="Name13" func="var" arg="dir" op="equ" val="norm">
                    <dgm:choose name="Name14">
                      <dgm:if name="Name1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1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17">
                    <dgm:choose name="Name18">
                      <dgm:if name="Name1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2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if>
          <dgm:else name="Name21">
            <dgm:choose name="Name22">
              <dgm:if name="Name23" func="var" arg="dir" op="equ" val="norm">
                <dgm:choose name="Name24">
                  <dgm:if name="Name25"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if>
                  <dgm:else name="Name26">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else>
                </dgm:choose>
              </dgm:if>
              <dgm:else name="Name27">
                <dgm:choose name="Name28">
                  <dgm:if name="Name29" axis="self" ptType="node" func="posOdd" op="equ" val="1">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r" for="ch" forName="Image" refType="w"/>
                      <dgm:constr type="t" for="ch" forName="Image" refType="h" fact="0.035"/>
                      <dgm:constr type="h" for="ch" forName="Image" refType="h" fact="0.93"/>
                      <dgm:constr type="w" for="ch" forName="Image" refType="w" fact="0.4169"/>
                      <dgm:constr type="l" for="ch" forName="Space" refType="w" fact="0"/>
                      <dgm:constr type="t" for="ch" forName="Space" refType="h" fact="0"/>
                      <dgm:constr type="h" for="ch" forName="Space" refType="h"/>
                      <dgm:constr type="w" for="ch" forName="Space" refType="w" fact="0.3305"/>
                    </dgm:constrLst>
                  </dgm:if>
                  <dgm:else name="Name30">
                    <dgm:constrLst>
                      <dgm:constr type="l" for="ch" forName="Accent" refType="w" fact="0.3305"/>
                      <dgm:constr type="t" for="ch" forName="Accent" refType="w" fact="0"/>
                      <dgm:constr type="h" for="ch" forName="Accent" refType="w" refFor="ch" refForName="Accent"/>
                      <dgm:constr type="w" for="ch" forName="Accent" refType="w" fact="0.339"/>
                      <dgm:constr type="l" for="ch" forName="Parent" refType="w" fact="0.3678"/>
                      <dgm:constr type="t" for="ch" forName="Parent" refType="w" fact="0.0373"/>
                      <dgm:constr type="h" for="ch" forName="Parent" refType="w" refFor="ch" refForName="Parent"/>
                      <dgm:constr type="w" for="ch" forName="Parent" refType="w" fact="0.2644"/>
                      <dgm:constr type="l" for="ch" forName="Image" refType="w" fact="0"/>
                      <dgm:constr type="t" for="ch" forName="Image" refType="h" fact="0.035"/>
                      <dgm:constr type="h" for="ch" forName="Image" refType="h" fact="0.93"/>
                      <dgm:constr type="w" for="ch" forName="Image" refType="w" fact="0.4169"/>
                      <dgm:constr type="r" for="ch" forName="Space" refType="w"/>
                      <dgm:constr type="t" for="ch" forName="Space" refType="h" fact="0"/>
                      <dgm:constr type="h" for="ch" forName="Space" refType="h"/>
                      <dgm:constr type="w" for="ch" forName="Space" refType="w" fact="0.3305"/>
                    </dgm:constrLst>
                  </dgm:else>
                </dgm:choose>
              </dgm:else>
            </dgm:choose>
          </dgm:else>
        </dgm:choose>
        <dgm:layoutNode name="Accent" styleLbl="alignNode1">
          <dgm:varLst>
            <dgm:chMax val="0"/>
            <dgm:chPref val="0"/>
          </dgm:varLst>
          <dgm:alg type="sp"/>
          <dgm:shape xmlns:r="http://schemas.openxmlformats.org/officeDocument/2006/relationships" type="donut" r:blip="">
            <dgm:adjLst>
              <dgm:adj idx="1" val="0.1101"/>
            </dgm:adjLst>
          </dgm:shape>
          <dgm:presOf/>
        </dgm:layoutNode>
        <dgm:layoutNode name="Image" styleLbl="bgImgPlace1">
          <dgm:varLst>
            <dgm:chMax val="0"/>
            <dgm:chPref val="0"/>
            <dgm:bulletEnabled val="1"/>
          </dgm:varLst>
          <dgm:alg type="sp"/>
          <dgm:shape xmlns:r="http://schemas.openxmlformats.org/officeDocument/2006/relationships" type="rect" r:blip="" blipPhldr="1">
            <dgm:adjLst/>
          </dgm:shape>
          <dgm:presOf/>
        </dgm:layoutNode>
        <dgm:layoutNode name="Parent" styleLbl="fgAccFollowNode1">
          <dgm:varLst>
            <dgm:chMax val="0"/>
            <dgm:chPref val="0"/>
            <dgm:bulletEnabled val="1"/>
          </dgm:varLst>
          <dgm:alg type="tx">
            <dgm:param type="txAnchorVertCh" val="mid"/>
          </dgm:alg>
          <dgm:shape xmlns:r="http://schemas.openxmlformats.org/officeDocument/2006/relationships" type="ellipse"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Space">
          <dgm:varLst>
            <dgm:chMax val="0"/>
            <dgm:chPref val="0"/>
          </dgm:varLst>
          <dgm:alg type="sp"/>
          <dgm:shape xmlns:r="http://schemas.openxmlformats.org/officeDocument/2006/relationships" r:blip="">
            <dgm:adjLst/>
          </dgm:shape>
          <dgm:presOf/>
        </dgm:layoutNode>
      </dgm:layoutNode>
      <dgm:forEach name="Name31" axis="followSib" ptType="sibTrans" cnt="1">
        <dgm:layoutNode name="ConnectorComposite">
          <dgm:alg type="composite">
            <dgm:param type="ar" val=".4"/>
          </dgm:alg>
          <dgm:shape xmlns:r="http://schemas.openxmlformats.org/officeDocument/2006/relationships" r:blip="">
            <dgm:adjLst/>
          </dgm:shape>
          <dgm:constrLst>
            <dgm:constr type="l" for="ch" forName="TopSpacing" refType="w" fact="0"/>
            <dgm:constr type="t" for="ch" forName="TopSpacing" refType="h" fact="0"/>
            <dgm:constr type="h" for="ch" forName="TopSpacing" refType="h" fact="0.3"/>
            <dgm:constr type="w" for="ch" forName="TopSpacing" refType="w"/>
            <dgm:constr type="l" for="ch" forName="Connector" refType="w" fact="0"/>
            <dgm:constr type="t" for="ch" forName="Connector" refType="h" fact="0.3"/>
            <dgm:constr type="h" for="ch" forName="Connector" refType="h" fact="0.4"/>
            <dgm:constr type="w" for="ch" forName="Connector" refType="h" refFor="ch" refForName="Connector"/>
            <dgm:constr type="l" for="ch" forName="BottomSpacing" refType="w" fact="0"/>
            <dgm:constr type="t" for="ch" forName="BottomSpacing" refType="h" fact="0.7"/>
            <dgm:constr type="h" for="ch" forName="BottomSpacing" refType="h" fact="0.3"/>
            <dgm:constr type="w" for="ch" forName="BottomSpacing" refType="w"/>
          </dgm:constrLst>
          <dgm:layoutNode name="TopSpacing">
            <dgm:alg type="sp"/>
            <dgm:shape xmlns:r="http://schemas.openxmlformats.org/officeDocument/2006/relationships" r:blip="">
              <dgm:adjLst/>
            </dgm:shape>
          </dgm:layoutNode>
          <dgm:layoutNode name="Connector" styleLbl="alignNode1">
            <dgm:alg type="sp"/>
            <dgm:shape xmlns:r="http://schemas.openxmlformats.org/officeDocument/2006/relationships" type="flowChartConnector" r:blip="">
              <dgm:adjLst/>
            </dgm:shape>
            <dgm:presOf/>
          </dgm:layoutNode>
          <dgm:layoutNode name="BottomSpacing">
            <dgm:alg type="sp"/>
            <dgm:shape xmlns:r="http://schemas.openxmlformats.org/officeDocument/2006/relationships" r:blip="">
              <dgm:adjLst/>
            </dgm:shape>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0.17857</cdr:x>
      <cdr:y>0.04365</cdr:y>
    </cdr:from>
    <cdr:to>
      <cdr:x>0.85</cdr:x>
      <cdr:y>0.11542</cdr:y>
    </cdr:to>
    <cdr:sp macro="" textlink="">
      <cdr:nvSpPr>
        <cdr:cNvPr id="2" name="TextBox 1">
          <a:extLst xmlns:a="http://schemas.openxmlformats.org/drawingml/2006/main">
            <a:ext uri="{FF2B5EF4-FFF2-40B4-BE49-F238E27FC236}">
              <a16:creationId xmlns="" xmlns:a16="http://schemas.microsoft.com/office/drawing/2014/main" id="{57A38188-CC48-44B9-8FBC-547A593BD57F}"/>
            </a:ext>
          </a:extLst>
        </cdr:cNvPr>
        <cdr:cNvSpPr txBox="1"/>
      </cdr:nvSpPr>
      <cdr:spPr>
        <a:xfrm xmlns:a="http://schemas.openxmlformats.org/drawingml/2006/main">
          <a:off x="1143000" y="171450"/>
          <a:ext cx="4297680" cy="281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ysClr val="windowText" lastClr="000000"/>
              </a:solidFill>
              <a:latin typeface="Arial Narrow" panose="020B0606020202030204" pitchFamily="34" charset="0"/>
            </a:rPr>
            <a:t>Deputy Director - Annual</a:t>
          </a:r>
          <a:r>
            <a:rPr lang="en-US" sz="1600" b="1" baseline="0" dirty="0">
              <a:solidFill>
                <a:sysClr val="windowText" lastClr="000000"/>
              </a:solidFill>
              <a:latin typeface="Arial Narrow" panose="020B0606020202030204" pitchFamily="34" charset="0"/>
            </a:rPr>
            <a:t> Salary </a:t>
          </a:r>
          <a:endParaRPr lang="en-US" sz="1600" b="1" dirty="0">
            <a:solidFill>
              <a:sysClr val="windowText" lastClr="000000"/>
            </a:solidFill>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0.17857</cdr:x>
      <cdr:y>0.04365</cdr:y>
    </cdr:from>
    <cdr:to>
      <cdr:x>0.85</cdr:x>
      <cdr:y>0.11542</cdr:y>
    </cdr:to>
    <cdr:sp macro="" textlink="">
      <cdr:nvSpPr>
        <cdr:cNvPr id="2" name="TextBox 1">
          <a:extLst xmlns:a="http://schemas.openxmlformats.org/drawingml/2006/main">
            <a:ext uri="{FF2B5EF4-FFF2-40B4-BE49-F238E27FC236}">
              <a16:creationId xmlns="" xmlns:a16="http://schemas.microsoft.com/office/drawing/2014/main" id="{57A38188-CC48-44B9-8FBC-547A593BD57F}"/>
            </a:ext>
          </a:extLst>
        </cdr:cNvPr>
        <cdr:cNvSpPr txBox="1"/>
      </cdr:nvSpPr>
      <cdr:spPr>
        <a:xfrm xmlns:a="http://schemas.openxmlformats.org/drawingml/2006/main">
          <a:off x="1143000" y="171450"/>
          <a:ext cx="4297680" cy="281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ysClr val="windowText" lastClr="000000"/>
              </a:solidFill>
              <a:latin typeface="Arial Narrow" panose="020B0606020202030204" pitchFamily="34" charset="0"/>
            </a:rPr>
            <a:t>Finance</a:t>
          </a:r>
          <a:r>
            <a:rPr lang="en-US" sz="1600" b="1" baseline="0" dirty="0">
              <a:solidFill>
                <a:sysClr val="windowText" lastClr="000000"/>
              </a:solidFill>
              <a:latin typeface="Arial Narrow" panose="020B0606020202030204" pitchFamily="34" charset="0"/>
            </a:rPr>
            <a:t> &amp; Administration Manager</a:t>
          </a:r>
          <a:r>
            <a:rPr lang="en-US" sz="1600" b="1" dirty="0">
              <a:solidFill>
                <a:sysClr val="windowText" lastClr="000000"/>
              </a:solidFill>
              <a:latin typeface="Arial Narrow" panose="020B0606020202030204" pitchFamily="34" charset="0"/>
            </a:rPr>
            <a:t> - Annual</a:t>
          </a:r>
          <a:r>
            <a:rPr lang="en-US" sz="1600" b="1" baseline="0" dirty="0">
              <a:solidFill>
                <a:sysClr val="windowText" lastClr="000000"/>
              </a:solidFill>
              <a:latin typeface="Arial Narrow" panose="020B0606020202030204" pitchFamily="34" charset="0"/>
            </a:rPr>
            <a:t> Salary </a:t>
          </a:r>
          <a:endParaRPr lang="en-US" sz="1600" b="1" dirty="0">
            <a:solidFill>
              <a:sysClr val="windowText" lastClr="000000"/>
            </a:solidFill>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0.17857</cdr:x>
      <cdr:y>0.04365</cdr:y>
    </cdr:from>
    <cdr:to>
      <cdr:x>0.85</cdr:x>
      <cdr:y>0.11542</cdr:y>
    </cdr:to>
    <cdr:sp macro="" textlink="">
      <cdr:nvSpPr>
        <cdr:cNvPr id="2" name="TextBox 1">
          <a:extLst xmlns:a="http://schemas.openxmlformats.org/drawingml/2006/main">
            <a:ext uri="{FF2B5EF4-FFF2-40B4-BE49-F238E27FC236}">
              <a16:creationId xmlns="" xmlns:a16="http://schemas.microsoft.com/office/drawing/2014/main" id="{57A38188-CC48-44B9-8FBC-547A593BD57F}"/>
            </a:ext>
          </a:extLst>
        </cdr:cNvPr>
        <cdr:cNvSpPr txBox="1"/>
      </cdr:nvSpPr>
      <cdr:spPr>
        <a:xfrm xmlns:a="http://schemas.openxmlformats.org/drawingml/2006/main">
          <a:off x="1143000" y="171450"/>
          <a:ext cx="4297680" cy="281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ysClr val="windowText" lastClr="000000"/>
              </a:solidFill>
              <a:latin typeface="Arial Narrow" panose="020B0606020202030204" pitchFamily="34" charset="0"/>
            </a:rPr>
            <a:t>Operations </a:t>
          </a:r>
          <a:r>
            <a:rPr lang="en-US" sz="1600" b="1" baseline="0" dirty="0">
              <a:solidFill>
                <a:sysClr val="windowText" lastClr="000000"/>
              </a:solidFill>
              <a:latin typeface="Arial Narrow" panose="020B0606020202030204" pitchFamily="34" charset="0"/>
            </a:rPr>
            <a:t>Manager</a:t>
          </a:r>
          <a:r>
            <a:rPr lang="en-US" sz="1600" b="1" dirty="0">
              <a:solidFill>
                <a:sysClr val="windowText" lastClr="000000"/>
              </a:solidFill>
              <a:latin typeface="Arial Narrow" panose="020B0606020202030204" pitchFamily="34" charset="0"/>
            </a:rPr>
            <a:t> - Annual</a:t>
          </a:r>
          <a:r>
            <a:rPr lang="en-US" sz="1600" b="1" baseline="0" dirty="0">
              <a:solidFill>
                <a:sysClr val="windowText" lastClr="000000"/>
              </a:solidFill>
              <a:latin typeface="Arial Narrow" panose="020B0606020202030204" pitchFamily="34" charset="0"/>
            </a:rPr>
            <a:t> Salary </a:t>
          </a:r>
          <a:endParaRPr lang="en-US" sz="1600" b="1" dirty="0">
            <a:solidFill>
              <a:sysClr val="windowText" lastClr="000000"/>
            </a:solidFill>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0.17857</cdr:x>
      <cdr:y>0.04365</cdr:y>
    </cdr:from>
    <cdr:to>
      <cdr:x>0.85</cdr:x>
      <cdr:y>0.11542</cdr:y>
    </cdr:to>
    <cdr:sp macro="" textlink="">
      <cdr:nvSpPr>
        <cdr:cNvPr id="2" name="TextBox 1">
          <a:extLst xmlns:a="http://schemas.openxmlformats.org/drawingml/2006/main">
            <a:ext uri="{FF2B5EF4-FFF2-40B4-BE49-F238E27FC236}">
              <a16:creationId xmlns="" xmlns:a16="http://schemas.microsoft.com/office/drawing/2014/main" id="{57A38188-CC48-44B9-8FBC-547A593BD57F}"/>
            </a:ext>
          </a:extLst>
        </cdr:cNvPr>
        <cdr:cNvSpPr txBox="1"/>
      </cdr:nvSpPr>
      <cdr:spPr>
        <a:xfrm xmlns:a="http://schemas.openxmlformats.org/drawingml/2006/main">
          <a:off x="1143000" y="171450"/>
          <a:ext cx="4297680" cy="281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ysClr val="windowText" lastClr="000000"/>
              </a:solidFill>
              <a:latin typeface="Arial Narrow" panose="020B0606020202030204" pitchFamily="34" charset="0"/>
            </a:rPr>
            <a:t>Business </a:t>
          </a:r>
          <a:r>
            <a:rPr lang="en-US" sz="1600" b="1" baseline="0" dirty="0">
              <a:solidFill>
                <a:sysClr val="windowText" lastClr="000000"/>
              </a:solidFill>
              <a:latin typeface="Arial Narrow" panose="020B0606020202030204" pitchFamily="34" charset="0"/>
            </a:rPr>
            <a:t>Manager</a:t>
          </a:r>
          <a:r>
            <a:rPr lang="en-US" sz="1600" b="1" dirty="0">
              <a:solidFill>
                <a:sysClr val="windowText" lastClr="000000"/>
              </a:solidFill>
              <a:latin typeface="Arial Narrow" panose="020B0606020202030204" pitchFamily="34" charset="0"/>
            </a:rPr>
            <a:t> - Annual</a:t>
          </a:r>
          <a:r>
            <a:rPr lang="en-US" sz="1600" b="1" baseline="0" dirty="0">
              <a:solidFill>
                <a:sysClr val="windowText" lastClr="000000"/>
              </a:solidFill>
              <a:latin typeface="Arial Narrow" panose="020B0606020202030204" pitchFamily="34" charset="0"/>
            </a:rPr>
            <a:t> Salary </a:t>
          </a:r>
          <a:endParaRPr lang="en-US" sz="1600" b="1" dirty="0">
            <a:solidFill>
              <a:sysClr val="windowText" lastClr="000000"/>
            </a:solidFill>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0.17857</cdr:x>
      <cdr:y>0.04365</cdr:y>
    </cdr:from>
    <cdr:to>
      <cdr:x>0.85</cdr:x>
      <cdr:y>0.11542</cdr:y>
    </cdr:to>
    <cdr:sp macro="" textlink="">
      <cdr:nvSpPr>
        <cdr:cNvPr id="2" name="TextBox 1">
          <a:extLst xmlns:a="http://schemas.openxmlformats.org/drawingml/2006/main">
            <a:ext uri="{FF2B5EF4-FFF2-40B4-BE49-F238E27FC236}">
              <a16:creationId xmlns="" xmlns:a16="http://schemas.microsoft.com/office/drawing/2014/main" id="{57A38188-CC48-44B9-8FBC-547A593BD57F}"/>
            </a:ext>
          </a:extLst>
        </cdr:cNvPr>
        <cdr:cNvSpPr txBox="1"/>
      </cdr:nvSpPr>
      <cdr:spPr>
        <a:xfrm xmlns:a="http://schemas.openxmlformats.org/drawingml/2006/main">
          <a:off x="1143000" y="171450"/>
          <a:ext cx="4297680" cy="281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ysClr val="windowText" lastClr="000000"/>
              </a:solidFill>
              <a:latin typeface="Arial Narrow" panose="020B0606020202030204" pitchFamily="34" charset="0"/>
            </a:rPr>
            <a:t>Airfield Operations Coordinator - Annual</a:t>
          </a:r>
          <a:r>
            <a:rPr lang="en-US" sz="1600" b="1" baseline="0" dirty="0">
              <a:solidFill>
                <a:sysClr val="windowText" lastClr="000000"/>
              </a:solidFill>
              <a:latin typeface="Arial Narrow" panose="020B0606020202030204" pitchFamily="34" charset="0"/>
            </a:rPr>
            <a:t> Salary </a:t>
          </a:r>
          <a:endParaRPr lang="en-US" sz="1600" b="1" dirty="0">
            <a:solidFill>
              <a:sysClr val="windowText" lastClr="000000"/>
            </a:solidFill>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11/13/2017</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11/13/2017</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This chart represents the participant airport organizations by total number of aircraft on the field.  You will notice that the Boca Raton Airport is the fourth highest on this list, at 251 aircraft on the field.</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10</a:t>
            </a:fld>
            <a:endParaRPr lang="en-US"/>
          </a:p>
        </p:txBody>
      </p:sp>
    </p:spTree>
    <p:extLst>
      <p:ext uri="{BB962C8B-B14F-4D97-AF65-F5344CB8AC3E}">
        <p14:creationId xmlns:p14="http://schemas.microsoft.com/office/powerpoint/2010/main" val="241887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11</a:t>
            </a:fld>
            <a:endParaRPr lang="en-US"/>
          </a:p>
        </p:txBody>
      </p:sp>
    </p:spTree>
    <p:extLst>
      <p:ext uri="{BB962C8B-B14F-4D97-AF65-F5344CB8AC3E}">
        <p14:creationId xmlns:p14="http://schemas.microsoft.com/office/powerpoint/2010/main" val="611823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The objectives of this study were to ensure that the Authority’s compensation structure is adequate to attract, retain and motivate a best-in-class leadership team.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Also so that the reward structure supports the long-term success of the airport and the achievement of its objectives.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Ensure fair compensation package for the current staff and to protect the airport authority from undesired litigation.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At the end of the day, the question to be answered is:</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How does this compensation framework drive results for the Authority?</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364111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solidFill>
                  <a:schemeClr val="tx1"/>
                </a:solidFill>
                <a:latin typeface="Arial" panose="020B0604020202020204" pitchFamily="34" charset="0"/>
                <a:cs typeface="Arial" panose="020B0604020202020204" pitchFamily="34" charset="0"/>
              </a:rPr>
              <a:t>Point Factor Analysis</a:t>
            </a:r>
            <a:r>
              <a:rPr lang="en-US" sz="1200" dirty="0">
                <a:solidFill>
                  <a:schemeClr val="tx1"/>
                </a:solidFill>
                <a:latin typeface="Arial" panose="020B0604020202020204" pitchFamily="34" charset="0"/>
                <a:cs typeface="Arial" panose="020B0604020202020204" pitchFamily="34" charset="0"/>
              </a:rPr>
              <a:t>:  The point factor analysis demonstrates the relative internal value of the leadership roles within the Authority. </a:t>
            </a:r>
          </a:p>
          <a:p>
            <a:endParaRPr lang="en-US" sz="1200"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The point factor evaluation was used to determine each job role’s value to the Authority.  The factors used in this study were:  Experience, Responsibility, Technical Knowledge, Strategic Thinking, Financial Responsibility, Supervisory Responsibility, and Significant Responsibilities Outside or Normal Job Duties.  All the factors except “Significant Duties Outside…” are standard benchmarks for leadership roles.  The “Significant Duties Outside…” factor was added to the analysis to give value to those roles or positions that perform duties that are separate and distinct from the standard job role.  </a:t>
            </a:r>
          </a:p>
          <a:p>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13</a:t>
            </a:fld>
            <a:endParaRPr lang="en-US"/>
          </a:p>
        </p:txBody>
      </p:sp>
    </p:spTree>
    <p:extLst>
      <p:ext uri="{BB962C8B-B14F-4D97-AF65-F5344CB8AC3E}">
        <p14:creationId xmlns:p14="http://schemas.microsoft.com/office/powerpoint/2010/main" val="2885191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Here is the chart used to rank the factor of “Experience.”  </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 role would be given 20 points if the person was entry level, 40 points, if they had 2-3 year’s of experience, 60 points if they had 4-6 years of experience, 80 points if they had 7-10 years of experience and 100 points if they had 11 plus years of experience – this experience must be in the current role.</a:t>
            </a:r>
          </a:p>
        </p:txBody>
      </p:sp>
      <p:sp>
        <p:nvSpPr>
          <p:cNvPr id="4" name="Slide Number Placeholder 3"/>
          <p:cNvSpPr>
            <a:spLocks noGrp="1"/>
          </p:cNvSpPr>
          <p:nvPr>
            <p:ph type="sldNum" sz="quarter" idx="10"/>
          </p:nvPr>
        </p:nvSpPr>
        <p:spPr/>
        <p:txBody>
          <a:bodyPr/>
          <a:lstStyle/>
          <a:p>
            <a:fld id="{B8796F01-7154-41E0-B48B-A6921757531A}" type="slidenum">
              <a:rPr lang="en-US" smtClean="0"/>
              <a:pPr/>
              <a:t>14</a:t>
            </a:fld>
            <a:endParaRPr lang="en-US"/>
          </a:p>
        </p:txBody>
      </p:sp>
    </p:spTree>
    <p:extLst>
      <p:ext uri="{BB962C8B-B14F-4D97-AF65-F5344CB8AC3E}">
        <p14:creationId xmlns:p14="http://schemas.microsoft.com/office/powerpoint/2010/main" val="1834674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latin typeface="Arial" panose="020B0604020202020204" pitchFamily="34" charset="0"/>
                <a:cs typeface="Arial" panose="020B0604020202020204" pitchFamily="34" charset="0"/>
              </a:rPr>
              <a:t>Annual Salary</a:t>
            </a:r>
            <a:r>
              <a:rPr lang="en-US" sz="1200" dirty="0">
                <a:latin typeface="Arial" panose="020B0604020202020204" pitchFamily="34" charset="0"/>
                <a:cs typeface="Arial" panose="020B0604020202020204" pitchFamily="34" charset="0"/>
              </a:rPr>
              <a:t>:  The annual salary for Executive Director role ranged from a low of $85,000 to a high of $393,824.  The average salary is $192,169 and the </a:t>
            </a:r>
            <a:r>
              <a:rPr lang="en-US" sz="1200" dirty="0">
                <a:solidFill>
                  <a:schemeClr val="tx1"/>
                </a:solidFill>
                <a:latin typeface="Arial" panose="020B0604020202020204" pitchFamily="34" charset="0"/>
                <a:cs typeface="Arial" panose="020B0604020202020204" pitchFamily="34" charset="0"/>
              </a:rPr>
              <a:t>median of the reported salaries was $151,050.  The current annual salary of the Authority’s Executive Director is $191,008, which is slightly below the average of all salaries and approximately 25% above the median salary.  The average 2017 ACI Wage data for CEO-airports only salary is $204,214.</a:t>
            </a:r>
          </a:p>
          <a:p>
            <a:r>
              <a:rPr lang="en-US" sz="1200" dirty="0">
                <a:solidFill>
                  <a:schemeClr val="tx1"/>
                </a:solidFill>
                <a:latin typeface="Arial" panose="020B0604020202020204" pitchFamily="34" charset="0"/>
                <a:cs typeface="Arial" panose="020B0604020202020204" pitchFamily="34" charset="0"/>
              </a:rPr>
              <a:t> </a:t>
            </a: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Salary Distribution</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 majority of the reported annual salaries eleven (11) fell within the salary grouping of $85,000 - $235,000; three (3) fell within the salary grouping of $235,000 - $385,000; and one (1) is in the salary grouping of $385,000 - $535,000.  The Authority’s Executive Director’s salary percentile rank is thirty-four percent (34%) higher and sixty-six percent (66%) lower than other Executive Director salaries in this study.</a:t>
            </a:r>
          </a:p>
          <a:p>
            <a:endParaRPr lang="en-US" sz="12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15</a:t>
            </a:fld>
            <a:endParaRPr lang="en-US"/>
          </a:p>
        </p:txBody>
      </p:sp>
    </p:spTree>
    <p:extLst>
      <p:ext uri="{BB962C8B-B14F-4D97-AF65-F5344CB8AC3E}">
        <p14:creationId xmlns:p14="http://schemas.microsoft.com/office/powerpoint/2010/main" val="3762534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Annual Salary</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The annual salary for Deputy Director role ranged from a low of $67,858 to a high of $317,2171.  The average salary is $132,914 and the median of the reported salaries was $92,771.  The current annual salary of the Authority’s Deputy Director is $96,000, which is significantly below the average of all salaries and approximately three-point-five percent (3.5%) above the median salary.  The average 2017 ACI Wage data for Chief Operating Officer salary is $159,566.</a:t>
            </a:r>
          </a:p>
          <a:p>
            <a:pPr>
              <a:lnSpc>
                <a:spcPct val="125000"/>
              </a:lnSpc>
            </a:pP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t>
            </a: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Salary Distribution</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 majority of the reported annual salaries nine (9) fell within the salary group of $0 - $150,000; one (1) fell within the salary group of $150,000 - $300,000; and one (1) is in the salary group of $300,000 - $450,000.  The Authority’s Deputy Director’s salary percentile rank is eleven percent (11%) higher and eighty-nine percent (89%) lower than other Deputy Director salaries in this study.</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16</a:t>
            </a:fld>
            <a:endParaRPr lang="en-US"/>
          </a:p>
        </p:txBody>
      </p:sp>
    </p:spTree>
    <p:extLst>
      <p:ext uri="{BB962C8B-B14F-4D97-AF65-F5344CB8AC3E}">
        <p14:creationId xmlns:p14="http://schemas.microsoft.com/office/powerpoint/2010/main" val="2050414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solidFill>
                  <a:schemeClr val="tx1"/>
                </a:solidFill>
                <a:latin typeface="Arial" panose="020B0604020202020204" pitchFamily="34" charset="0"/>
                <a:cs typeface="Arial" panose="020B0604020202020204" pitchFamily="34" charset="0"/>
              </a:rPr>
              <a:t>Annual Salary</a:t>
            </a:r>
            <a:r>
              <a:rPr lang="en-US" sz="1200" dirty="0">
                <a:solidFill>
                  <a:schemeClr val="tx1"/>
                </a:solidFill>
                <a:latin typeface="Arial" panose="020B0604020202020204" pitchFamily="34" charset="0"/>
                <a:cs typeface="Arial" panose="020B0604020202020204" pitchFamily="34" charset="0"/>
              </a:rPr>
              <a:t>:  The annual salary for the Finance &amp; Administration Manger role ranged from a low of $82,389 to a high of $245,000.  The average salary is $139,911 and the median of the reported salaries was $93,582.  The current annual salary of the Authority’s Finance &amp; Administration Manager is $69,000, which is significantly below the average of all salaries and approximately thirty-six percent (36%) lower than the median salary. The average 2017 ACI Wage data for Chief Financial Officer salary is $159,594.</a:t>
            </a:r>
          </a:p>
          <a:p>
            <a:endParaRPr lang="en-US" sz="1200" dirty="0">
              <a:solidFill>
                <a:schemeClr val="tx1"/>
              </a:solidFill>
              <a:latin typeface="Arial" panose="020B0604020202020204" pitchFamily="34" charset="0"/>
              <a:cs typeface="Arial" panose="020B0604020202020204" pitchFamily="34" charset="0"/>
            </a:endParaRPr>
          </a:p>
          <a:p>
            <a:endParaRPr lang="en-US" sz="1200" dirty="0">
              <a:solidFill>
                <a:schemeClr val="tx1"/>
              </a:solidFill>
              <a:latin typeface="Arial" panose="020B0604020202020204" pitchFamily="34" charset="0"/>
              <a:cs typeface="Arial" panose="020B0604020202020204" pitchFamily="34" charset="0"/>
            </a:endParaRP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Salary Distribution</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 majority of the reported annual salaries five (5) fell within the salary group of $82,389 - $212,389; two (2) fell within the salary group of $212,389 - $342,389.  The Authority’s Finance &amp; Administration Manager’s salary percentile rank is very low at -8.23 percent (-8.23%) than the other reported salaries and more than one hundred percent (100%) lower than other Deputy Director salaries in this group.</a:t>
            </a:r>
          </a:p>
          <a:p>
            <a:endParaRPr lang="en-US"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17</a:t>
            </a:fld>
            <a:endParaRPr lang="en-US"/>
          </a:p>
        </p:txBody>
      </p:sp>
    </p:spTree>
    <p:extLst>
      <p:ext uri="{BB962C8B-B14F-4D97-AF65-F5344CB8AC3E}">
        <p14:creationId xmlns:p14="http://schemas.microsoft.com/office/powerpoint/2010/main" val="3211354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Annual Salary</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The annual salary for the Operations Mangers ranged from a low of $43,909 to a high of $200,000.  The average salary is $74,951 and the median of the reported salaries was $67,000.  The current annual salary of the Boca Raton Airport Authority’s Operations Manager is $69,000, which is approximately nine percent (9%) below the average of all salaries and slightly above the median salary.  The average 2017 ACI Wage data for Operations Officer salary is $78,393.</a:t>
            </a:r>
          </a:p>
          <a:p>
            <a:endParaRPr lang="en-US" sz="1200" dirty="0">
              <a:solidFill>
                <a:schemeClr val="tx1"/>
              </a:solidFill>
              <a:latin typeface="Arial" panose="020B0604020202020204" pitchFamily="34" charset="0"/>
              <a:cs typeface="Arial" panose="020B0604020202020204" pitchFamily="34" charset="0"/>
            </a:endParaRP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Salary Distribution</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 majority of the reported annual salaries eleven (11) fell within the salary group of $43,909 - $105,909; one (1) fell within the salary group of $167,909 - $229,909.  The Authority’s Operations Manager’s salary percentile rank is sixteen percent (16%) lower than the other reported salaries and eighty-four percent (84%) lower than other Operations Managers salaries in this group.</a:t>
            </a:r>
          </a:p>
          <a:p>
            <a:pPr>
              <a:lnSpc>
                <a:spcPct val="125000"/>
              </a:lnSpc>
            </a:pPr>
            <a:r>
              <a:rPr lang="en-US" b="1" dirty="0">
                <a:solidFill>
                  <a:srgbClr val="0070C0"/>
                </a:solidFill>
                <a:latin typeface="Arial Narrow" panose="020B0606020202030204" pitchFamily="34" charset="0"/>
                <a:ea typeface="MS Mincho" panose="02020609040205080304" pitchFamily="49" charset="-128"/>
                <a:cs typeface="Times New Roman" panose="02020603050405020304" pitchFamily="18" charset="0"/>
              </a:rPr>
              <a:t> </a:t>
            </a:r>
            <a:endParaRPr lang="en-US" sz="1100" dirty="0">
              <a:solidFill>
                <a:srgbClr val="4C483D"/>
              </a:solidFill>
              <a:latin typeface="Garamond" panose="02020404030301010803"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3329508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4825"/>
            <a:ext cx="5608320" cy="4183380"/>
          </a:xfrm>
        </p:spPr>
        <p:txBody>
          <a:bodyPr/>
          <a:lstStyle/>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Annual Salary</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The annual salary for the Business Mangers ranged from a low of $65,000 to a high of $170,422.  The average salary is $99,009 and the median of the reported salaries was $80,307.  The current annual salary of the Boca Raton Airport Authority’s Business Manager is $55,275, which is approximately seventy-nine percent (79%) below the average of all reported salaries and forty-five percent (45%) below the median salary.  </a:t>
            </a:r>
          </a:p>
          <a:p>
            <a:pPr>
              <a:lnSpc>
                <a:spcPct val="125000"/>
              </a:lnSpc>
            </a:pPr>
            <a:endPar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endParaRP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Salary Distribution</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 pareto chart analysis could not be performed with this limited data set, however, the current salary of the Business Manager falls below the low salary of $65,000.  The Authority’s Business Manager’s salary percentile rank is very low at negative nine-point twenty-two percent (-9.22%) than the other reported salaries and more than one hundred percent (100%) lower than other Business Manager salaries in this group.</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19</a:t>
            </a:fld>
            <a:endParaRPr lang="en-US"/>
          </a:p>
        </p:txBody>
      </p:sp>
    </p:spTree>
    <p:extLst>
      <p:ext uri="{BB962C8B-B14F-4D97-AF65-F5344CB8AC3E}">
        <p14:creationId xmlns:p14="http://schemas.microsoft.com/office/powerpoint/2010/main" val="333883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of my skills and experiences</a:t>
            </a:r>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Annual Salary</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The annual salary for the Airfield Operations Coordinator ranged from a low of $31,450 to a high of $135,000.  The average salary is $53,735 and the median of the reported salaries was $44,955.  The current annual salary of the Authority’s Airfield Operations Coordinator is $47,738, which is approximately thirteen percent (13%) below the average of all reported salaries and slightly higher than the median salary.  The average 2017 ACI Wage data for Airfield Operations Coordinator salary is $67,092.</a:t>
            </a:r>
          </a:p>
          <a:p>
            <a:endParaRPr lang="en-US" sz="1200" dirty="0">
              <a:solidFill>
                <a:schemeClr val="tx1"/>
              </a:solidFill>
              <a:latin typeface="Arial" panose="020B0604020202020204" pitchFamily="34" charset="0"/>
              <a:cs typeface="Arial" panose="020B0604020202020204" pitchFamily="34" charset="0"/>
            </a:endParaRP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Salary Distribution</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 majority of the reported annual salaries eight (8) fell within the salary group of $31,450 - $84,450; one (1) fell within the salary group of $84,450 - $137,450.  The Authority’s Airfield Operations Coordinator’s salary percentile rank is sixteen percent (16%) higher than the other reported salaries and eighty-four percent (84%) lower than other Airfield Operations Coordinator’s salaries in this group.</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20</a:t>
            </a:fld>
            <a:endParaRPr lang="en-US"/>
          </a:p>
        </p:txBody>
      </p:sp>
    </p:spTree>
    <p:extLst>
      <p:ext uri="{BB962C8B-B14F-4D97-AF65-F5344CB8AC3E}">
        <p14:creationId xmlns:p14="http://schemas.microsoft.com/office/powerpoint/2010/main" val="2581510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Here are the current staff salaries and the salary grades created for this study.  The </a:t>
            </a:r>
            <a:r>
              <a:rPr lang="en-US" sz="1200" dirty="0" err="1">
                <a:solidFill>
                  <a:schemeClr val="tx1"/>
                </a:solidFill>
                <a:latin typeface="Arial" panose="020B0604020202020204" pitchFamily="34" charset="0"/>
                <a:cs typeface="Arial" panose="020B0604020202020204" pitchFamily="34" charset="0"/>
              </a:rPr>
              <a:t>compa</a:t>
            </a:r>
            <a:r>
              <a:rPr lang="en-US" sz="1200" dirty="0">
                <a:solidFill>
                  <a:schemeClr val="tx1"/>
                </a:solidFill>
                <a:latin typeface="Arial" panose="020B0604020202020204" pitchFamily="34" charset="0"/>
                <a:cs typeface="Arial" panose="020B0604020202020204" pitchFamily="34" charset="0"/>
              </a:rPr>
              <a:t>-ratio is a ratio of an employee's actual salary (the numerator) to the midpoint of the applicable (the denominator) salary range. To calculate an individual's </a:t>
            </a:r>
            <a:r>
              <a:rPr lang="en-US" sz="1200" dirty="0" err="1">
                <a:solidFill>
                  <a:schemeClr val="tx1"/>
                </a:solidFill>
                <a:latin typeface="Arial" panose="020B0604020202020204" pitchFamily="34" charset="0"/>
                <a:cs typeface="Arial" panose="020B0604020202020204" pitchFamily="34" charset="0"/>
              </a:rPr>
              <a:t>compa</a:t>
            </a:r>
            <a:r>
              <a:rPr lang="en-US" sz="1200" dirty="0">
                <a:solidFill>
                  <a:schemeClr val="tx1"/>
                </a:solidFill>
                <a:latin typeface="Arial" panose="020B0604020202020204" pitchFamily="34" charset="0"/>
                <a:cs typeface="Arial" panose="020B0604020202020204" pitchFamily="34" charset="0"/>
              </a:rPr>
              <a:t>-ratio, divide the actual salary by the midpoint of the assigned salary range.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21</a:t>
            </a:fld>
            <a:endParaRPr lang="en-US"/>
          </a:p>
        </p:txBody>
      </p:sp>
    </p:spTree>
    <p:extLst>
      <p:ext uri="{BB962C8B-B14F-4D97-AF65-F5344CB8AC3E}">
        <p14:creationId xmlns:p14="http://schemas.microsoft.com/office/powerpoint/2010/main" val="56997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Based on the external market comparisons, theses are the new proposed salary grades for the leadership staff.  </a:t>
            </a: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Executive Director</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The current annual salary of the Authority’s Executive Director is $191,008, which is slightly below the average of all salaries and approximately 25% above the median salary.  The recommendation for the Executive Director salary is to keep the position in the grade band 39 and to give the normal annual adjustment, when it is due.</a:t>
            </a:r>
          </a:p>
          <a:p>
            <a:pPr>
              <a:lnSpc>
                <a:spcPct val="125000"/>
              </a:lnSpc>
            </a:pP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t>
            </a: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Deputy Director</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The current annual salary of the Authority’s Deputy Director is $96,000.  The market study demonstrated that the average annual salary of this role is approximately $133,000 and the median salary was approximately $93,000.  Given the scope of duties and market data for this position, the recommendation is to move the grade to 29 and adjust the annual salary within the range of $94,083 – $141,125.</a:t>
            </a:r>
          </a:p>
          <a:p>
            <a:pPr>
              <a:lnSpc>
                <a:spcPct val="125000"/>
              </a:lnSpc>
            </a:pP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t>
            </a: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Finance &amp; Administration Manager</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The current annual salary of the Authority’s Finance &amp; Administration Manager is $69,000.  The market study revealed an average salary of approximately $140,000 and a median salary of approximately $94,000.  Given the scope of duties and market data information, the recommendation is to move the grade to 24, with a salary range from $73,717 - $110,575.</a:t>
            </a:r>
          </a:p>
          <a:p>
            <a:pPr>
              <a:lnSpc>
                <a:spcPct val="125000"/>
              </a:lnSpc>
            </a:pP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t>
            </a: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Operations Manager</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The current annual salary of the Authority’s Operations Manager is $69,000.  The market study showed that the average salary of $75,000 and a median salary of $67,000.  Although the current salary is in line with the market study, the Authority’s Operations Manager is responsible for duties that are significantly outside the normal scope of duties for this type of role.  The recommendation is to move grade to 23 with a salary range of $70,206 - $105,309.</a:t>
            </a:r>
          </a:p>
          <a:p>
            <a:pPr>
              <a:lnSpc>
                <a:spcPct val="125000"/>
              </a:lnSpc>
            </a:pP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t>
            </a: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Business Manager</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The current annual salary of the Authority’s Business Manager is $55,275.  The market study returned information that the average salary for this position was $99,009, and the median salary was $80,307.  This position is unique and was difficult to find specific comparators for; the job titles ranged from chief accountant to executive services coordinator.  Nevertheless, this role encompasses a broad range of duties performed as stand-alone responsibilities in other airports.  The recommendation is to move this position to a grade 20 with a salary range of $60,647 - $90,970.</a:t>
            </a:r>
          </a:p>
          <a:p>
            <a:pPr>
              <a:lnSpc>
                <a:spcPct val="125000"/>
              </a:lnSpc>
            </a:pP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a:t>
            </a:r>
          </a:p>
          <a:p>
            <a:pPr>
              <a:lnSpc>
                <a:spcPct val="125000"/>
              </a:lnSpc>
            </a:pPr>
            <a:r>
              <a:rPr lang="en-US" sz="1200" u="sng" dirty="0">
                <a:solidFill>
                  <a:schemeClr val="tx1"/>
                </a:solidFill>
                <a:latin typeface="Arial" panose="020B0604020202020204" pitchFamily="34" charset="0"/>
                <a:ea typeface="MS Mincho" panose="02020609040205080304" pitchFamily="49" charset="-128"/>
                <a:cs typeface="Arial" panose="020B0604020202020204" pitchFamily="34" charset="0"/>
              </a:rPr>
              <a:t>Operations Coordinator</a:t>
            </a:r>
            <a:r>
              <a:rPr lang="en-US" sz="1200" dirty="0">
                <a:solidFill>
                  <a:schemeClr val="tx1"/>
                </a:solidFill>
                <a:latin typeface="Arial" panose="020B0604020202020204" pitchFamily="34" charset="0"/>
                <a:ea typeface="MS Mincho" panose="02020609040205080304" pitchFamily="49" charset="-128"/>
                <a:cs typeface="Arial" panose="020B0604020202020204" pitchFamily="34" charset="0"/>
              </a:rPr>
              <a:t>:  The current annual salary of the Authority’s Operations Coordinator is $47,738.  The information gathered from the salary study indicated that the average annual salary for this position is approximately $54,000 and the median salary is approximately $45,000.  Due to the market survey data and the fact that this role has taken on additional responsibilities outside the normal scope of duties, the recommendation is to move this position to a grade 13 with a salary range of $43,101 - $64,651.</a:t>
            </a: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386303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161041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Narrow" panose="020B0606020202030204" pitchFamily="34" charset="0"/>
              </a:rPr>
              <a:t>ADK Consulting and Executive Search was engaged by the Boca Raton Airport Authority (the Authority) to research and review salary information and compensation structure for the Authority’s leadership staff.  The airport industry and airport administration is a dynamic, complex and continuously evolving discipline, with multi-faceted requirements that necessitate a high degree of technical and strategic expertise. For optimal effectiveness of an airport organization, an entity that operates like an independent business, a fair and market-competitive compensation model for the leadership staff is prudent to retain the Authority’s talent.  Compensation programs should be tailored to meet the specific needs of the organization.  The survey was conducted specifically to evaluate the leadership group’s compensation program.  Although various airports may title these positions differently, as detailed in the study, roles were compared to roles with similar duties and responsibilities.  For the purposes of this report we referred to the leadership in the organization by the title currently used by the Authority.  To maintain anonymity of the airport participants and to comply with the Sherman Antitrust Act of 1890, specific information provided by the participants are not identified in this report, other than to disclose the names of the airports that participated in the study. </a:t>
            </a:r>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89818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799" y="4415790"/>
            <a:ext cx="6297613" cy="4728210"/>
          </a:xfrm>
        </p:spPr>
        <p:txBody>
          <a:bodyPr/>
          <a:lstStyle/>
          <a:p>
            <a:pPr lvl="0"/>
            <a:r>
              <a:rPr lang="en-US" sz="1200" dirty="0">
                <a:solidFill>
                  <a:prstClr val="black"/>
                </a:solidFill>
                <a:latin typeface="Arial Narrow" panose="020B0606020202030204" pitchFamily="34" charset="0"/>
                <a:cs typeface="Arial" panose="020B0604020202020204" pitchFamily="34" charset="0"/>
              </a:rPr>
              <a:t>It should be noted that each airport organization is unique with different governance, financial and operational structure and allocation of duties.  There are no real “apples to apples” comparison in the airport industry.  Although this is the case, we are confident that the survey results represent an impartial, objective, and reasonable comparison to the airport market.  When we discuss the comparator airports further on, you will see that the Boca Raton airport falls just about in the middle of the dataset for total airport operations.  </a:t>
            </a:r>
          </a:p>
          <a:p>
            <a:pPr marR="365760">
              <a:lnSpc>
                <a:spcPct val="110000"/>
              </a:lnSpc>
            </a:pP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The duties of an Executive Director and their leadership staff in an airport authority are considerably different than if the airport is operated by a governmental entity.  In an airport operated by a governmental entity, the airport is one of several departments; there will be specialists in the administrative functions such as finance, human resources, procurement, etc. are managed by the government entity and these services are provided to the airport.  In an airport authority, all administrative functions are typically housed within and exclusively managed by the airport’s Executive Director.  In addition, an airport authority can issue their own debt for capital investments and are responsible for revenue generation to sustain the airport operations.  These responsibilities make the role of the Executive Director and the leadership staff in an airport authority governance structure significantly greater and different than when supported by a governmental entity.  We consider this factor in evaluating appropriate compensation for these positions.  </a:t>
            </a:r>
            <a:endPar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R="365760">
              <a:lnSpc>
                <a:spcPct val="110000"/>
              </a:lnSpc>
            </a:pP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a:t>
            </a:r>
            <a:endPar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lvl="0"/>
            <a:endParaRPr lang="en-US" sz="1200" dirty="0">
              <a:solidFill>
                <a:prstClr val="black"/>
              </a:solidFill>
              <a:latin typeface="Arial Narrow" panose="020B0606020202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158482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65760" lvl="0">
              <a:lnSpc>
                <a:spcPct val="110000"/>
              </a:lnSpc>
            </a:pPr>
            <a:r>
              <a:rPr lang="en-US" sz="1200" dirty="0">
                <a:solidFill>
                  <a:prstClr val="black"/>
                </a:solidFill>
                <a:latin typeface="Arial Narrow" panose="020B0606020202030204" pitchFamily="34" charset="0"/>
                <a:ea typeface="MS Gothic" panose="020B0609070205080204" pitchFamily="49" charset="-128"/>
                <a:cs typeface="Times New Roman" panose="02020603050405020304" pitchFamily="18" charset="0"/>
              </a:rPr>
              <a:t> The roles and responsibilities of the staff of an airport authority require greater and broader skillsets than is required by an airport that is supported by a governmental entity.  In addition, smaller airports, such as the Boca Raton Airport, do not have the amount of staff members with varying specialty skillsets that a larger airport can maintain.  The Authority’s staff members are required to “wear many hats,” to do more with less, and to take on greater responsibility, which every Authority staff member does (and are happy to do).</a:t>
            </a:r>
            <a:endParaRPr lang="en-US" sz="1200" i="1" dirty="0">
              <a:solidFill>
                <a:prstClr val="black"/>
              </a:solidFill>
              <a:latin typeface="Arial Narrow" panose="020B0606020202030204" pitchFamily="34" charset="0"/>
              <a:ea typeface="MS Gothic" panose="020B0609070205080204" pitchFamily="49" charset="-128"/>
              <a:cs typeface="Times New Roman" panose="02020603050405020304" pitchFamily="18" charset="0"/>
            </a:endParaRPr>
          </a:p>
          <a:p>
            <a:pPr marR="365760" lvl="0">
              <a:lnSpc>
                <a:spcPct val="110000"/>
              </a:lnSpc>
            </a:pPr>
            <a:r>
              <a:rPr lang="en-US" sz="1200" dirty="0">
                <a:solidFill>
                  <a:prstClr val="black"/>
                </a:solidFill>
                <a:latin typeface="Arial Narrow" panose="020B0606020202030204" pitchFamily="34" charset="0"/>
                <a:ea typeface="MS Gothic" panose="020B0609070205080204" pitchFamily="49" charset="-128"/>
                <a:cs typeface="Times New Roman" panose="02020603050405020304" pitchFamily="18" charset="0"/>
              </a:rPr>
              <a:t> Because the role of each staff member is so varied and broad, each staff member fills a vital position at the Authority and each one is critical to the success of the airport.  If any one of the leadership positions at the Authority are not filled, the operational effectiveness of the organization may degrade.  Although staffing capacity analysis is not within the scope of this study, it is our opinion that the leadership staff for the airport is at the minimum, and perhaps optimal, staffing level.  The human capital of the airport is leveraged to its best and highest capacity</a:t>
            </a:r>
            <a:endParaRPr lang="en-US" sz="1200" dirty="0">
              <a:solidFill>
                <a:schemeClr val="tx1"/>
              </a:solidFill>
              <a:latin typeface="Arial Narrow" panose="020B0606020202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1904901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365760">
              <a:lnSpc>
                <a:spcPct val="110000"/>
              </a:lnSpc>
            </a:pPr>
            <a:r>
              <a:rPr lang="en-US" sz="1200" dirty="0">
                <a:solidFill>
                  <a:srgbClr val="4C483D"/>
                </a:solidFill>
                <a:latin typeface="Arial Narrow" panose="020B0606020202030204" pitchFamily="34" charset="0"/>
                <a:ea typeface="MS Gothic" panose="020B0609070205080204" pitchFamily="49" charset="-128"/>
                <a:cs typeface="Times New Roman" panose="02020603050405020304" pitchFamily="18" charset="0"/>
              </a:rPr>
              <a:t>The results of the study demonstrate that generally, except for the Executive Director position, the salary for the Authority’s staff is low in comparison to the surveyed airports.  </a:t>
            </a:r>
            <a:endParaRPr lang="en-US" sz="900" i="1" dirty="0">
              <a:solidFill>
                <a:srgbClr val="4C483D"/>
              </a:solidFill>
              <a:latin typeface="Century Gothic" panose="020B0502020202020204" pitchFamily="34" charset="0"/>
              <a:ea typeface="MS Gothic" panose="020B0609070205080204" pitchFamily="49" charset="-128"/>
              <a:cs typeface="Times New Roman" panose="02020603050405020304" pitchFamily="18" charset="0"/>
            </a:endParaRPr>
          </a:p>
          <a:p>
            <a:pPr marR="365760">
              <a:lnSpc>
                <a:spcPct val="110000"/>
              </a:lnSpc>
            </a:pPr>
            <a:r>
              <a:rPr lang="en-US" sz="1200" dirty="0">
                <a:solidFill>
                  <a:srgbClr val="4C483D"/>
                </a:solidFill>
                <a:latin typeface="Arial Narrow" panose="020B0606020202030204" pitchFamily="34" charset="0"/>
                <a:ea typeface="MS Gothic" panose="020B0609070205080204" pitchFamily="49" charset="-128"/>
                <a:cs typeface="Times New Roman" panose="02020603050405020304" pitchFamily="18" charset="0"/>
              </a:rPr>
              <a:t> </a:t>
            </a:r>
            <a:endParaRPr lang="en-US" sz="900" i="1" dirty="0">
              <a:solidFill>
                <a:srgbClr val="4C483D"/>
              </a:solidFill>
              <a:latin typeface="Century Gothic" panose="020B0502020202020204" pitchFamily="34" charset="0"/>
              <a:ea typeface="MS Gothic" panose="020B0609070205080204" pitchFamily="49" charset="-128"/>
              <a:cs typeface="Times New Roman" panose="02020603050405020304" pitchFamily="18" charset="0"/>
            </a:endParaRPr>
          </a:p>
          <a:p>
            <a:pPr>
              <a:lnSpc>
                <a:spcPct val="125000"/>
              </a:lnSpc>
              <a:spcAft>
                <a:spcPts val="1600"/>
              </a:spcAft>
            </a:pPr>
            <a:r>
              <a:rPr lang="en-US" sz="1200" dirty="0">
                <a:solidFill>
                  <a:srgbClr val="4C483D"/>
                </a:solidFill>
                <a:latin typeface="Arial Narrow" panose="020B0606020202030204" pitchFamily="34" charset="0"/>
                <a:ea typeface="MS Mincho" panose="02020609040205080304" pitchFamily="49" charset="-128"/>
                <a:cs typeface="Times New Roman" panose="02020603050405020304" pitchFamily="18" charset="0"/>
              </a:rPr>
              <a:t>Incentive bonus programs are prevalent in the corporate world; an estimated $38 billion are spent annually on bonus programs.  Similarly, many U.S. airports have followed this trend. I sit  on the Airports Council International – North America HR Committee and have worked with the committee on various total reward projects and have seen the increasing trend of airports around the country implementing bonus incentive programs.   These airports have structured incentive bonus programs for their staff members, to encourage positive behaviors from staff that are aligned to achieving organizational goals and objectives.  When incentive bonus programs are well designed and are tied to the achievement of organizational goals, as the Authority’s incentive bonus program is designed to do, they can be very effective motivational tools to encourage and align positive staff behavior and are considered current best practice to reward employees.</a:t>
            </a:r>
            <a:endParaRPr lang="en-US" sz="1050" dirty="0">
              <a:solidFill>
                <a:srgbClr val="4C483D"/>
              </a:solidFill>
              <a:latin typeface="Garamond" panose="02020404030301010803" pitchFamily="18" charset="0"/>
              <a:ea typeface="MS Mincho" panose="02020609040205080304" pitchFamily="49" charset="-128"/>
              <a:cs typeface="Times New Roman" panose="02020603050405020304" pitchFamily="18" charset="0"/>
            </a:endParaRPr>
          </a:p>
          <a:p>
            <a:pPr marR="365760">
              <a:lnSpc>
                <a:spcPct val="110000"/>
              </a:lnSpc>
            </a:pPr>
            <a:r>
              <a:rPr lang="en-US" sz="1200" dirty="0">
                <a:solidFill>
                  <a:srgbClr val="4C483D"/>
                </a:solidFill>
                <a:latin typeface="Arial Narrow" panose="020B0606020202030204" pitchFamily="34" charset="0"/>
                <a:ea typeface="MS Gothic" panose="020B0609070205080204" pitchFamily="49" charset="-128"/>
                <a:cs typeface="Times New Roman" panose="02020603050405020304" pitchFamily="18" charset="0"/>
              </a:rPr>
              <a:t> </a:t>
            </a:r>
            <a:endParaRPr lang="en-US" sz="900" i="1" dirty="0">
              <a:solidFill>
                <a:srgbClr val="4C483D"/>
              </a:solidFill>
              <a:latin typeface="Century Gothic" panose="020B0502020202020204" pitchFamily="34" charset="0"/>
              <a:ea typeface="MS Gothic" panose="020B0609070205080204" pitchFamily="49" charset="-128"/>
              <a:cs typeface="Times New Roman" panose="02020603050405020304" pitchFamily="18" charset="0"/>
            </a:endParaRPr>
          </a:p>
          <a:p>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2263859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52010"/>
          </a:xfrm>
        </p:spPr>
        <p:txBody>
          <a:bodyPr/>
          <a:lstStyle/>
          <a:p>
            <a:pPr marR="365760">
              <a:lnSpc>
                <a:spcPct val="110000"/>
              </a:lnSpc>
            </a:pP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We have selected U.S. airports of different sizes, structure, geography and business objectives to ensure external market compensation competitiveness.  Thirty-seven (37) airports were invited to participate, fifteen (15) responded.  This is a typical sample size for an airport compensation study.  To put this in context, the large annual survey conducted by the Airports Council International-North America received one-hundred-thirty-two (132) responses from all airports in the United States and Canada in 2017.  It should be noted that they are surveying all airport sizes -  large, medium, small, and smallest hub airports.</a:t>
            </a:r>
            <a:endPar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R="365760">
              <a:lnSpc>
                <a:spcPct val="110000"/>
              </a:lnSpc>
            </a:pP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a:t>
            </a:r>
            <a:endPar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R="365760">
              <a:lnSpc>
                <a:spcPct val="110000"/>
              </a:lnSpc>
            </a:pP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A point factor analysis was conducted to gauge internal equity for the current pay structure.</a:t>
            </a:r>
            <a:endPar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R="365760">
              <a:lnSpc>
                <a:spcPct val="110000"/>
              </a:lnSpc>
            </a:pP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a:t>
            </a:r>
            <a:endPar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R="365760">
              <a:lnSpc>
                <a:spcPct val="110000"/>
              </a:lnSpc>
            </a:pP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The data collected will be displayed in the report in several different formats:  pie charts, bar charts, scatter charts, and pareto charts.  The types of data analyses performed were averages or means, medians, percentiles, and ratios.  These different types of analyses assist in reviewing the data in various ways to ensure a thorough review of the information.</a:t>
            </a:r>
            <a:endPar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R="365760">
              <a:lnSpc>
                <a:spcPct val="110000"/>
              </a:lnSpc>
            </a:pP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a:t>
            </a:r>
            <a:endPar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R="365760">
              <a:lnSpc>
                <a:spcPct val="110000"/>
              </a:lnSpc>
            </a:pP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Cost of living factors were not detailed per participant, however, the current cost-of-living indexes for mid-2017 for all participants were averaged to 79.24, just slightly higher to the Fort Lauderdale area’s cost-of-living index of 77.71.</a:t>
            </a:r>
            <a:endPar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R="365760">
              <a:lnSpc>
                <a:spcPct val="110000"/>
              </a:lnSpc>
            </a:pP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a:t>
            </a:r>
            <a:endPar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pPr marR="365760">
              <a:lnSpc>
                <a:spcPct val="110000"/>
              </a:lnSpc>
            </a:pP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A focus on the </a:t>
            </a:r>
            <a:r>
              <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role</a:t>
            </a:r>
            <a:r>
              <a:rPr lang="en-US" sz="1200" dirty="0">
                <a:solidFill>
                  <a:schemeClr val="tx1"/>
                </a:solidFill>
                <a:latin typeface="Arial Narrow" panose="020B0606020202030204" pitchFamily="34" charset="0"/>
                <a:ea typeface="MS Gothic" panose="020B0609070205080204" pitchFamily="49" charset="-128"/>
                <a:cs typeface="Times New Roman" panose="02020603050405020304" pitchFamily="18" charset="0"/>
              </a:rPr>
              <a:t> of each staff member, rather than a comparison of operational activity was the foundation for this study.  </a:t>
            </a:r>
            <a:endParaRPr lang="en-US" sz="1200" i="1" dirty="0">
              <a:solidFill>
                <a:schemeClr val="tx1"/>
              </a:solidFill>
              <a:latin typeface="Arial Narrow" panose="020B0606020202030204" pitchFamily="34" charset="0"/>
              <a:ea typeface="MS Gothic" panose="020B0609070205080204" pitchFamily="49" charset="-128"/>
              <a:cs typeface="Times New Roman" panose="02020603050405020304" pitchFamily="18" charset="0"/>
            </a:endParaRPr>
          </a:p>
          <a:p>
            <a:r>
              <a:rPr lang="en-US" sz="1100" dirty="0">
                <a:solidFill>
                  <a:schemeClr val="tx1"/>
                </a:solidFill>
                <a:latin typeface="Arial Narrow" panose="020B0606020202030204" pitchFamily="34" charset="0"/>
                <a:ea typeface="MS Mincho" panose="02020609040205080304" pitchFamily="49" charset="-128"/>
                <a:cs typeface="Times New Roman" panose="02020603050405020304" pitchFamily="18" charset="0"/>
              </a:rPr>
              <a:t> </a:t>
            </a:r>
            <a:endParaRPr lang="en-US" sz="1100" dirty="0">
              <a:solidFill>
                <a:schemeClr val="tx1"/>
              </a:solidFill>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8796F01-7154-41E0-B48B-A6921757531A}" type="slidenum">
              <a:rPr lang="en-US" smtClean="0"/>
              <a:pPr/>
              <a:t>7</a:t>
            </a:fld>
            <a:endParaRPr lang="en-US"/>
          </a:p>
        </p:txBody>
      </p:sp>
    </p:spTree>
    <p:extLst>
      <p:ext uri="{BB962C8B-B14F-4D97-AF65-F5344CB8AC3E}">
        <p14:creationId xmlns:p14="http://schemas.microsoft.com/office/powerpoint/2010/main" val="954313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Here is a list of the participating airport organizations, including where they are located and their governance structure.</a:t>
            </a:r>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2274926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As I referred to earlier in the presentation, here is a list of the participating airport organizations by total operations.  As you can see, the Boca Raton Airport is located near the middle of that dataset.</a:t>
            </a:r>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308796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6994" y="758952"/>
            <a:ext cx="10055781" cy="3566160"/>
          </a:xfrm>
        </p:spPr>
        <p:txBody>
          <a:bodyPr anchor="b">
            <a:normAutofit/>
          </a:bodyPr>
          <a:lstStyle>
            <a:lvl1pPr algn="l">
              <a:lnSpc>
                <a:spcPct val="85000"/>
              </a:lnSpc>
              <a:defRPr sz="7998"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099764" y="4455620"/>
            <a:ext cx="10055781" cy="1143000"/>
          </a:xfrm>
        </p:spPr>
        <p:txBody>
          <a:bodyPr lIns="91440" rIns="91440">
            <a:normAutofit/>
          </a:bodyPr>
          <a:lstStyle>
            <a:lvl1pPr marL="0" indent="0" algn="l">
              <a:buNone/>
              <a:defRPr sz="2399" cap="all" spc="200" baseline="0">
                <a:solidFill>
                  <a:schemeClr val="tx2"/>
                </a:solidFill>
                <a:latin typeface="+mj-lt"/>
              </a:defRPr>
            </a:lvl1pPr>
            <a:lvl2pPr marL="457063" indent="0" algn="ctr">
              <a:buNone/>
              <a:defRPr sz="2399"/>
            </a:lvl2pPr>
            <a:lvl3pPr marL="914126" indent="0" algn="ctr">
              <a:buNone/>
              <a:defRPr sz="23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E03D4D-BFED-4C3B-B038-C7B6DC363AF1}" type="datetime1">
              <a:rPr lang="en-US" smtClean="0"/>
              <a:t>11/13/2017</a:t>
            </a:fld>
            <a:endParaRPr lang="en-US" dirty="0"/>
          </a:p>
        </p:txBody>
      </p:sp>
      <p:sp>
        <p:nvSpPr>
          <p:cNvPr id="5" name="Footer Placeholder 4"/>
          <p:cNvSpPr>
            <a:spLocks noGrp="1"/>
          </p:cNvSpPr>
          <p:nvPr>
            <p:ph type="ftr" sz="quarter" idx="11"/>
          </p:nvPr>
        </p:nvSpPr>
        <p:spPr/>
        <p:txBody>
          <a:bodyPr/>
          <a:lstStyle/>
          <a:p>
            <a:r>
              <a:rPr lang="en-US"/>
              <a:t>DRAFT</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79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2C750-CBCA-4C57-BAE7-5F758D7E0E83}" type="datetime1">
              <a:rPr lang="en-US" smtClean="0"/>
              <a:t>11/13/2017</a:t>
            </a:fld>
            <a:endParaRPr lang="en-US"/>
          </a:p>
        </p:txBody>
      </p:sp>
      <p:sp>
        <p:nvSpPr>
          <p:cNvPr id="5" name="Footer Placeholder 4"/>
          <p:cNvSpPr>
            <a:spLocks noGrp="1"/>
          </p:cNvSpPr>
          <p:nvPr>
            <p:ph type="ftr" sz="quarter" idx="11"/>
          </p:nvPr>
        </p:nvSpPr>
        <p:spPr/>
        <p:txBody>
          <a:bodyPr/>
          <a:lstStyle/>
          <a:p>
            <a:r>
              <a:rPr lang="en-US"/>
              <a:t>DRAFT</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415201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2628" y="414779"/>
            <a:ext cx="262821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414778"/>
            <a:ext cx="7732286"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446A9-2BEE-4547-AD57-DA73BB417115}" type="datetime1">
              <a:rPr lang="en-US" smtClean="0"/>
              <a:t>11/13/2017</a:t>
            </a:fld>
            <a:endParaRPr lang="en-US"/>
          </a:p>
        </p:txBody>
      </p:sp>
      <p:sp>
        <p:nvSpPr>
          <p:cNvPr id="5" name="Footer Placeholder 4"/>
          <p:cNvSpPr>
            <a:spLocks noGrp="1"/>
          </p:cNvSpPr>
          <p:nvPr>
            <p:ph type="ftr" sz="quarter" idx="11"/>
          </p:nvPr>
        </p:nvSpPr>
        <p:spPr/>
        <p:txBody>
          <a:bodyPr/>
          <a:lstStyle/>
          <a:p>
            <a:r>
              <a:rPr lang="en-US"/>
              <a:t>DRAFT</a:t>
            </a:r>
            <a:endParaRPr lang="en-US" dirty="0"/>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68419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123296-67FE-461D-920A-DF91183AC98B}" type="datetime1">
              <a:rPr lang="en-US" smtClean="0"/>
              <a:t>11/13/2017</a:t>
            </a:fld>
            <a:endParaRPr lang="en-US"/>
          </a:p>
        </p:txBody>
      </p:sp>
      <p:sp>
        <p:nvSpPr>
          <p:cNvPr id="5" name="Footer Placeholder 4"/>
          <p:cNvSpPr>
            <a:spLocks noGrp="1"/>
          </p:cNvSpPr>
          <p:nvPr>
            <p:ph type="ftr" sz="quarter" idx="11"/>
          </p:nvPr>
        </p:nvSpPr>
        <p:spPr/>
        <p:txBody>
          <a:bodyPr/>
          <a:lstStyle/>
          <a:p>
            <a:r>
              <a:rPr lang="en-US"/>
              <a:t>DRAFT</a:t>
            </a:r>
            <a:endParaRPr lang="en-US" dirty="0"/>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040989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758952"/>
            <a:ext cx="10055781" cy="3566160"/>
          </a:xfrm>
        </p:spPr>
        <p:txBody>
          <a:bodyPr anchor="b" anchorCtr="0">
            <a:normAutofit/>
          </a:bodyPr>
          <a:lstStyle>
            <a:lvl1pPr>
              <a:lnSpc>
                <a:spcPct val="85000"/>
              </a:lnSpc>
              <a:defRPr sz="7998"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6994" y="4453128"/>
            <a:ext cx="10055781" cy="1143000"/>
          </a:xfrm>
        </p:spPr>
        <p:txBody>
          <a:bodyPr lIns="91440" rIns="91440" anchor="t" anchorCtr="0">
            <a:normAutofit/>
          </a:bodyPr>
          <a:lstStyle>
            <a:lvl1pPr marL="0" indent="0">
              <a:buNone/>
              <a:defRPr sz="2399" cap="all" spc="200" baseline="0">
                <a:solidFill>
                  <a:schemeClr val="tx2"/>
                </a:solidFill>
                <a:latin typeface="+mj-lt"/>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853A73-4141-4A7C-97E6-AC37A12A1E4A}" type="datetime1">
              <a:rPr lang="en-US" smtClean="0"/>
              <a:t>11/13/2017</a:t>
            </a:fld>
            <a:endParaRPr lang="en-US"/>
          </a:p>
        </p:txBody>
      </p:sp>
      <p:sp>
        <p:nvSpPr>
          <p:cNvPr id="5" name="Footer Placeholder 4"/>
          <p:cNvSpPr>
            <a:spLocks noGrp="1"/>
          </p:cNvSpPr>
          <p:nvPr>
            <p:ph type="ftr" sz="quarter" idx="11"/>
          </p:nvPr>
        </p:nvSpPr>
        <p:spPr/>
        <p:txBody>
          <a:bodyPr/>
          <a:lstStyle/>
          <a:p>
            <a:r>
              <a:rPr lang="en-US"/>
              <a:t>DRAFT</a:t>
            </a:r>
            <a:endParaRPr lang="en-US" dirty="0"/>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cxnSp>
        <p:nvCxnSpPr>
          <p:cNvPr id="9" name="Straight Connector 8"/>
          <p:cNvCxnSpPr/>
          <p:nvPr/>
        </p:nvCxnSpPr>
        <p:spPr>
          <a:xfrm>
            <a:off x="1207344" y="4343400"/>
            <a:ext cx="98729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37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6993" y="1845734"/>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6301" y="1845735"/>
            <a:ext cx="4936474"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E58D35-C305-4954-9D6A-8D4E64344EA1}" type="datetime1">
              <a:rPr lang="en-US" smtClean="0"/>
              <a:t>11/13/2017</a:t>
            </a:fld>
            <a:endParaRPr lang="en-US"/>
          </a:p>
        </p:txBody>
      </p:sp>
      <p:sp>
        <p:nvSpPr>
          <p:cNvPr id="6" name="Footer Placeholder 5"/>
          <p:cNvSpPr>
            <a:spLocks noGrp="1"/>
          </p:cNvSpPr>
          <p:nvPr>
            <p:ph type="ftr" sz="quarter" idx="11"/>
          </p:nvPr>
        </p:nvSpPr>
        <p:spPr/>
        <p:txBody>
          <a:bodyPr/>
          <a:lstStyle/>
          <a:p>
            <a:r>
              <a:rPr lang="en-US"/>
              <a:t>DRAFT</a:t>
            </a:r>
            <a:endParaRPr lang="en-US" dirty="0"/>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52480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6994" y="286604"/>
            <a:ext cx="10055781"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6994"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1096994"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301" y="1846052"/>
            <a:ext cx="4936474" cy="736282"/>
          </a:xfrm>
        </p:spPr>
        <p:txBody>
          <a:bodyPr lIns="91440" rIns="91440" anchor="ctr">
            <a:normAutofit/>
          </a:bodyPr>
          <a:lstStyle>
            <a:lvl1pPr marL="0" indent="0">
              <a:buNone/>
              <a:defRPr sz="1999" b="0" cap="all"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216301" y="2582334"/>
            <a:ext cx="4936474"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03B9BB-6A42-43A9-83FD-11FA1BE2CD24}" type="datetime1">
              <a:rPr lang="en-US" smtClean="0"/>
              <a:t>11/13/2017</a:t>
            </a:fld>
            <a:endParaRPr lang="en-US"/>
          </a:p>
        </p:txBody>
      </p:sp>
      <p:sp>
        <p:nvSpPr>
          <p:cNvPr id="8" name="Footer Placeholder 7"/>
          <p:cNvSpPr>
            <a:spLocks noGrp="1"/>
          </p:cNvSpPr>
          <p:nvPr>
            <p:ph type="ftr" sz="quarter" idx="11"/>
          </p:nvPr>
        </p:nvSpPr>
        <p:spPr/>
        <p:txBody>
          <a:bodyPr/>
          <a:lstStyle/>
          <a:p>
            <a:r>
              <a:rPr lang="en-US"/>
              <a:t>DRAFT</a:t>
            </a:r>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372083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8E3825-0E8E-4B2F-AF0A-BE1AAD32E1AB}" type="datetime1">
              <a:rPr lang="en-US" smtClean="0"/>
              <a:t>11/13/2017</a:t>
            </a:fld>
            <a:endParaRPr lang="en-US"/>
          </a:p>
        </p:txBody>
      </p:sp>
      <p:sp>
        <p:nvSpPr>
          <p:cNvPr id="4" name="Footer Placeholder 3"/>
          <p:cNvSpPr>
            <a:spLocks noGrp="1"/>
          </p:cNvSpPr>
          <p:nvPr>
            <p:ph type="ftr" sz="quarter" idx="11"/>
          </p:nvPr>
        </p:nvSpPr>
        <p:spPr/>
        <p:txBody>
          <a:bodyPr/>
          <a:lstStyle/>
          <a:p>
            <a:r>
              <a:rPr lang="en-US"/>
              <a:t>DRAFT</a:t>
            </a:r>
            <a:endParaRPr lang="en-US" dirty="0"/>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75252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565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6896CE4-C888-4AB3-B98D-8E1E0983BC49}" type="datetime1">
              <a:rPr lang="en-US" smtClean="0"/>
              <a:t>11/13/2017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DRAFT</a:t>
            </a:r>
            <a:endParaRPr lang="en-US" dirty="0"/>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9732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4973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39019" y="0"/>
            <a:ext cx="6399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081" y="594359"/>
            <a:ext cx="3199567" cy="2286000"/>
          </a:xfrm>
        </p:spPr>
        <p:txBody>
          <a:bodyPr anchor="b">
            <a:normAutofit/>
          </a:bodyPr>
          <a:lstStyle>
            <a:lvl1pPr>
              <a:defRPr sz="3599"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799350" y="731520"/>
            <a:ext cx="6490549"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081" y="2926080"/>
            <a:ext cx="3199567" cy="3379124"/>
          </a:xfrm>
        </p:spPr>
        <p:txBody>
          <a:bodyPr lIns="91440" rIns="91440">
            <a:normAutofit/>
          </a:bodyPr>
          <a:lstStyle>
            <a:lvl1pPr marL="0" indent="0">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a:xfrm>
            <a:off x="465391" y="6459786"/>
            <a:ext cx="2617828" cy="365125"/>
          </a:xfrm>
        </p:spPr>
        <p:txBody>
          <a:bodyPr/>
          <a:lstStyle>
            <a:lvl1pPr algn="l">
              <a:defRPr/>
            </a:lvl1pPr>
          </a:lstStyle>
          <a:p>
            <a:fld id="{80A7FB78-BAFC-4485-AA25-15C31A7EB8A4}" type="datetime1">
              <a:rPr lang="en-US" smtClean="0"/>
              <a:t>11/13/2017</a:t>
            </a:fld>
            <a:endParaRPr lang="en-US"/>
          </a:p>
        </p:txBody>
      </p:sp>
      <p:sp>
        <p:nvSpPr>
          <p:cNvPr id="6" name="Footer Placeholder 5"/>
          <p:cNvSpPr>
            <a:spLocks noGrp="1"/>
          </p:cNvSpPr>
          <p:nvPr>
            <p:ph type="ftr" sz="quarter" idx="11"/>
          </p:nvPr>
        </p:nvSpPr>
        <p:spPr>
          <a:xfrm>
            <a:off x="4799350" y="6459786"/>
            <a:ext cx="4646990" cy="365125"/>
          </a:xfrm>
        </p:spPr>
        <p:txBody>
          <a:bodyPr/>
          <a:lstStyle>
            <a:lvl1pPr algn="l">
              <a:defRPr>
                <a:solidFill>
                  <a:schemeClr val="tx2"/>
                </a:solidFill>
              </a:defRPr>
            </a:lvl1pPr>
          </a:lstStyle>
          <a:p>
            <a:r>
              <a:rPr lang="en-US"/>
              <a:t>DRAFT</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FBB78A-01B4-41F2-96B0-677A4A282832}" type="slidenum">
              <a:rPr lang="en-US" smtClean="0"/>
              <a:t>‹#›</a:t>
            </a:fld>
            <a:endParaRPr lang="en-US"/>
          </a:p>
        </p:txBody>
      </p:sp>
    </p:spTree>
    <p:extLst>
      <p:ext uri="{BB962C8B-B14F-4D97-AF65-F5344CB8AC3E}">
        <p14:creationId xmlns:p14="http://schemas.microsoft.com/office/powerpoint/2010/main" val="219641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565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565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994" y="5074920"/>
            <a:ext cx="10110630" cy="822960"/>
          </a:xfrm>
        </p:spPr>
        <p:txBody>
          <a:bodyPr lIns="91440" tIns="0" rIns="91440" bIns="0" anchor="b">
            <a:noAutofit/>
          </a:bodyPr>
          <a:lstStyle>
            <a:lvl1pPr>
              <a:defRPr sz="3599"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88810" cy="4915076"/>
          </a:xfrm>
          <a:blipFill>
            <a:blip r:embed="rId2"/>
            <a:stretch>
              <a:fillRect/>
            </a:stretch>
          </a:blipFill>
        </p:spPr>
        <p:txBody>
          <a:bodyPr lIns="457200" tIns="457200"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096994" y="5907023"/>
            <a:ext cx="1011063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9A819BC-3299-4FFD-93C7-AC6F12CF4EE7}" type="datetime1">
              <a:rPr lang="en-US" smtClean="0"/>
              <a:t>11/13/2017</a:t>
            </a:fld>
            <a:endParaRPr lang="en-US"/>
          </a:p>
        </p:txBody>
      </p:sp>
      <p:sp>
        <p:nvSpPr>
          <p:cNvPr id="6" name="Footer Placeholder 5"/>
          <p:cNvSpPr>
            <a:spLocks noGrp="1"/>
          </p:cNvSpPr>
          <p:nvPr>
            <p:ph type="ftr" sz="quarter" idx="11"/>
          </p:nvPr>
        </p:nvSpPr>
        <p:spPr/>
        <p:txBody>
          <a:bodyPr/>
          <a:lstStyle/>
          <a:p>
            <a:r>
              <a:rPr lang="en-US"/>
              <a:t>DRAFT</a:t>
            </a:r>
            <a:endParaRPr lang="en-US" dirty="0"/>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88089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88826"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994" y="286604"/>
            <a:ext cx="10055781"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6994" y="1845734"/>
            <a:ext cx="1005578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6995" y="6459786"/>
            <a:ext cx="2471627" cy="365125"/>
          </a:xfrm>
          <a:prstGeom prst="rect">
            <a:avLst/>
          </a:prstGeom>
        </p:spPr>
        <p:txBody>
          <a:bodyPr vert="horz" lIns="91440" tIns="45720" rIns="91440" bIns="45720" rtlCol="0" anchor="ctr"/>
          <a:lstStyle>
            <a:lvl1pPr algn="l">
              <a:defRPr sz="900">
                <a:solidFill>
                  <a:srgbClr val="FFFFFF"/>
                </a:solidFill>
              </a:defRPr>
            </a:lvl1pPr>
          </a:lstStyle>
          <a:p>
            <a:fld id="{2591DF6C-7D46-4E81-9E9A-C716FE558203}" type="datetime1">
              <a:rPr lang="en-US" smtClean="0"/>
              <a:t>11/13/2017</a:t>
            </a:fld>
            <a:endParaRPr lang="en-US" dirty="0"/>
          </a:p>
        </p:txBody>
      </p:sp>
      <p:sp>
        <p:nvSpPr>
          <p:cNvPr id="5" name="Footer Placeholder 4"/>
          <p:cNvSpPr>
            <a:spLocks noGrp="1"/>
          </p:cNvSpPr>
          <p:nvPr>
            <p:ph type="ftr" sz="quarter" idx="3"/>
          </p:nvPr>
        </p:nvSpPr>
        <p:spPr>
          <a:xfrm>
            <a:off x="3685225" y="6459786"/>
            <a:ext cx="4821548"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DRAFT</a:t>
            </a:r>
            <a:endParaRPr lang="en-US" dirty="0"/>
          </a:p>
        </p:txBody>
      </p:sp>
      <p:sp>
        <p:nvSpPr>
          <p:cNvPr id="6" name="Slide Number Placeholder 5"/>
          <p:cNvSpPr>
            <a:spLocks noGrp="1"/>
          </p:cNvSpPr>
          <p:nvPr>
            <p:ph type="sldNum" sz="quarter" idx="4"/>
          </p:nvPr>
        </p:nvSpPr>
        <p:spPr>
          <a:xfrm>
            <a:off x="9897880" y="6459786"/>
            <a:ext cx="1311683" cy="365125"/>
          </a:xfrm>
          <a:prstGeom prst="rect">
            <a:avLst/>
          </a:prstGeom>
        </p:spPr>
        <p:txBody>
          <a:bodyPr vert="horz" lIns="91440" tIns="45720" rIns="91440" bIns="45720" rtlCol="0" anchor="ctr"/>
          <a:lstStyle>
            <a:lvl1pPr algn="r">
              <a:defRPr sz="1050">
                <a:solidFill>
                  <a:srgbClr val="FFFFFF"/>
                </a:solidFill>
              </a:defRPr>
            </a:lvl1pPr>
          </a:lstStyle>
          <a:p>
            <a:fld id="{EB37DED6-D4C7-42EE-AB49-D2E39E64FDE4}" type="slidenum">
              <a:rPr lang="en-US" smtClean="0"/>
              <a:pPr/>
              <a:t>‹#›</a:t>
            </a:fld>
            <a:endParaRPr lang="en-US"/>
          </a:p>
        </p:txBody>
      </p:sp>
      <p:cxnSp>
        <p:nvCxnSpPr>
          <p:cNvPr id="10" name="Straight Connector 9"/>
          <p:cNvCxnSpPr/>
          <p:nvPr/>
        </p:nvCxnSpPr>
        <p:spPr>
          <a:xfrm>
            <a:off x="1193221" y="1737845"/>
            <a:ext cx="996436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49245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126" rtl="0" eaLnBrk="1" latinLnBrk="0" hangingPunct="1">
        <a:lnSpc>
          <a:spcPct val="85000"/>
        </a:lnSpc>
        <a:spcBef>
          <a:spcPct val="0"/>
        </a:spcBef>
        <a:buNone/>
        <a:defRPr sz="4799" kern="1200" spc="-50" baseline="0">
          <a:solidFill>
            <a:schemeClr val="tx1">
              <a:lumMod val="75000"/>
              <a:lumOff val="25000"/>
            </a:schemeClr>
          </a:solidFill>
          <a:latin typeface="+mj-lt"/>
          <a:ea typeface="+mj-ea"/>
          <a:cs typeface="+mj-cs"/>
        </a:defRPr>
      </a:lvl1pPr>
    </p:titleStyle>
    <p:bodyStyle>
      <a:lvl1pPr marL="91413" indent="-91413" algn="l" defTabSz="91412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999" kern="1200">
          <a:solidFill>
            <a:schemeClr val="tx1">
              <a:lumMod val="75000"/>
              <a:lumOff val="25000"/>
            </a:schemeClr>
          </a:solidFill>
          <a:latin typeface="+mn-lt"/>
          <a:ea typeface="+mn-ea"/>
          <a:cs typeface="+mn-cs"/>
        </a:defRPr>
      </a:lvl1pPr>
      <a:lvl2pPr marL="383933" indent="-182825" algn="l" defTabSz="914126" rtl="0" eaLnBrk="1" latinLnBrk="0" hangingPunct="1">
        <a:lnSpc>
          <a:spcPct val="90000"/>
        </a:lnSpc>
        <a:spcBef>
          <a:spcPts val="200"/>
        </a:spcBef>
        <a:spcAft>
          <a:spcPts val="400"/>
        </a:spcAft>
        <a:buClr>
          <a:schemeClr val="accent1"/>
        </a:buClr>
        <a:buFont typeface="Calibri" pitchFamily="34" charset="0"/>
        <a:buChar char="◦"/>
        <a:defRPr sz="1799" kern="1200">
          <a:solidFill>
            <a:schemeClr val="tx1">
              <a:lumMod val="75000"/>
              <a:lumOff val="25000"/>
            </a:schemeClr>
          </a:solidFill>
          <a:latin typeface="+mn-lt"/>
          <a:ea typeface="+mn-ea"/>
          <a:cs typeface="+mn-cs"/>
        </a:defRPr>
      </a:lvl2pPr>
      <a:lvl3pPr marL="56675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583"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408" indent="-182825"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67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61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55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490" indent="-228531" algn="l" defTabSz="91412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 xmlns:a16="http://schemas.microsoft.com/office/drawing/2014/main" id="{28F80F5E-E59C-4CA7-9E17-1299AF271A0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825"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BCE4841E-55FD-437E-8181-FFBDE673B10D}"/>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 xmlns:a16="http://schemas.microsoft.com/office/drawing/2014/main" id="{ADFD6DF8-A0C0-4F1A-B0D1-EEDDA20C21D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4" y="6334316"/>
            <a:ext cx="1218881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 xmlns:a16="http://schemas.microsoft.com/office/drawing/2014/main" id="{E3026FC3-A287-4A0D-9A8B-9F412F1B53F7}"/>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913317" y="4343400"/>
            <a:ext cx="3290983"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 xmlns:a16="http://schemas.microsoft.com/office/drawing/2014/main" id="{018DB29D-7BF5-4F3F-A821-FCCDD402D125}"/>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142" y="0"/>
            <a:ext cx="3632516" cy="33559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view of a highway&#10;&#10;Description generated with very high confidence">
            <a:extLst>
              <a:ext uri="{FF2B5EF4-FFF2-40B4-BE49-F238E27FC236}">
                <a16:creationId xmlns="" xmlns:a16="http://schemas.microsoft.com/office/drawing/2014/main" id="{EB01E81E-FAD1-4792-A56D-68CF9A2D342D}"/>
              </a:ext>
            </a:extLst>
          </p:cNvPr>
          <p:cNvPicPr>
            <a:picLocks noChangeAspect="1"/>
          </p:cNvPicPr>
          <p:nvPr/>
        </p:nvPicPr>
        <p:blipFill rotWithShape="1">
          <a:blip r:embed="rId3"/>
          <a:srcRect l="25286" r="3025" b="-2"/>
          <a:stretch/>
        </p:blipFill>
        <p:spPr>
          <a:xfrm>
            <a:off x="3788587" y="10"/>
            <a:ext cx="3628374" cy="3355932"/>
          </a:xfrm>
          <a:prstGeom prst="rect">
            <a:avLst/>
          </a:prstGeom>
        </p:spPr>
      </p:pic>
      <p:pic>
        <p:nvPicPr>
          <p:cNvPr id="4" name="Picture 3">
            <a:extLst>
              <a:ext uri="{FF2B5EF4-FFF2-40B4-BE49-F238E27FC236}">
                <a16:creationId xmlns="" xmlns:a16="http://schemas.microsoft.com/office/drawing/2014/main" id="{72407028-FD02-4437-8634-244851F6D5D6}"/>
              </a:ext>
            </a:extLst>
          </p:cNvPr>
          <p:cNvPicPr>
            <a:picLocks noChangeAspect="1"/>
          </p:cNvPicPr>
          <p:nvPr/>
        </p:nvPicPr>
        <p:blipFill rotWithShape="1">
          <a:blip r:embed="rId4"/>
          <a:srcRect r="3298" b="2"/>
          <a:stretch/>
        </p:blipFill>
        <p:spPr>
          <a:xfrm>
            <a:off x="-4737" y="3494691"/>
            <a:ext cx="4498949" cy="1544662"/>
          </a:xfrm>
          <a:prstGeom prst="rect">
            <a:avLst/>
          </a:prstGeom>
          <a:scene3d>
            <a:camera prst="orthographicFront">
              <a:rot lat="0" lon="0" rev="0"/>
            </a:camera>
            <a:lightRig rig="balanced" dir="t">
              <a:rot lat="0" lon="0" rev="8700000"/>
            </a:lightRig>
          </a:scene3d>
          <a:sp3d>
            <a:bevelT w="190500" h="38100"/>
          </a:sp3d>
        </p:spPr>
      </p:pic>
      <p:sp>
        <p:nvSpPr>
          <p:cNvPr id="2" name="Title 1"/>
          <p:cNvSpPr>
            <a:spLocks noGrp="1"/>
          </p:cNvSpPr>
          <p:nvPr>
            <p:ph type="ctrTitle"/>
          </p:nvPr>
        </p:nvSpPr>
        <p:spPr>
          <a:xfrm>
            <a:off x="7804779" y="639097"/>
            <a:ext cx="3735284" cy="3686015"/>
          </a:xfrm>
        </p:spPr>
        <p:txBody>
          <a:bodyPr>
            <a:normAutofit/>
          </a:bodyPr>
          <a:lstStyle/>
          <a:p>
            <a:r>
              <a:rPr lang="en-US" sz="3600" dirty="0">
                <a:latin typeface="Arial" panose="020B0604020202020204" pitchFamily="34" charset="0"/>
                <a:cs typeface="Arial" panose="020B0604020202020204" pitchFamily="34" charset="0"/>
              </a:rPr>
              <a:t>Boca Raton Airport Authority</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Management Team Compensation Study </a:t>
            </a:r>
          </a:p>
        </p:txBody>
      </p:sp>
      <p:sp>
        <p:nvSpPr>
          <p:cNvPr id="5" name="Subtitle 4"/>
          <p:cNvSpPr>
            <a:spLocks noGrp="1"/>
          </p:cNvSpPr>
          <p:nvPr>
            <p:ph type="subTitle" idx="1"/>
          </p:nvPr>
        </p:nvSpPr>
        <p:spPr>
          <a:xfrm>
            <a:off x="7804779" y="4455621"/>
            <a:ext cx="3751310" cy="1238616"/>
          </a:xfrm>
        </p:spPr>
        <p:txBody>
          <a:bodyPr>
            <a:normAutofit/>
          </a:bodyPr>
          <a:lstStyle/>
          <a:p>
            <a:r>
              <a:rPr lang="en-US" sz="1400" cap="none" spc="0" dirty="0">
                <a:solidFill>
                  <a:schemeClr val="tx1"/>
                </a:solidFill>
                <a:latin typeface="Arial" panose="020B0604020202020204" pitchFamily="34" charset="0"/>
                <a:cs typeface="Arial" panose="020B0604020202020204" pitchFamily="34" charset="0"/>
              </a:rPr>
              <a:t>ADK Consulting &amp; Executive Search</a:t>
            </a:r>
            <a:br>
              <a:rPr lang="en-US" sz="1400" cap="none" spc="0" dirty="0">
                <a:solidFill>
                  <a:schemeClr val="tx1"/>
                </a:solidFill>
                <a:latin typeface="Arial" panose="020B0604020202020204" pitchFamily="34" charset="0"/>
                <a:cs typeface="Arial" panose="020B0604020202020204" pitchFamily="34" charset="0"/>
              </a:rPr>
            </a:br>
            <a:endParaRPr lang="en-US" sz="1400" cap="none" spc="0" dirty="0">
              <a:solidFill>
                <a:schemeClr val="tx1"/>
              </a:solidFill>
              <a:latin typeface="Arial" panose="020B0604020202020204" pitchFamily="34" charset="0"/>
              <a:cs typeface="Arial" panose="020B0604020202020204" pitchFamily="34" charset="0"/>
            </a:endParaRPr>
          </a:p>
          <a:p>
            <a:r>
              <a:rPr lang="en-US" sz="1400" cap="none" spc="0" dirty="0">
                <a:solidFill>
                  <a:schemeClr val="tx1"/>
                </a:solidFill>
                <a:latin typeface="Arial" panose="020B0604020202020204" pitchFamily="34" charset="0"/>
                <a:cs typeface="Arial" panose="020B0604020202020204" pitchFamily="34" charset="0"/>
              </a:rPr>
              <a:t>November 9, 2017 </a:t>
            </a:r>
          </a:p>
        </p:txBody>
      </p:sp>
      <p:sp>
        <p:nvSpPr>
          <p:cNvPr id="6" name="Footer Placeholder 5">
            <a:extLst>
              <a:ext uri="{FF2B5EF4-FFF2-40B4-BE49-F238E27FC236}">
                <a16:creationId xmlns="" xmlns:a16="http://schemas.microsoft.com/office/drawing/2014/main" id="{06B29A45-58E0-4CF2-8ADC-EB3CB507F51C}"/>
              </a:ext>
            </a:extLst>
          </p:cNvPr>
          <p:cNvSpPr>
            <a:spLocks noGrp="1"/>
          </p:cNvSpPr>
          <p:nvPr>
            <p:ph type="ftr" sz="quarter" idx="11"/>
          </p:nvPr>
        </p:nvSpPr>
        <p:spPr>
          <a:xfrm>
            <a:off x="3685225" y="6459785"/>
            <a:ext cx="4821548" cy="365125"/>
          </a:xfrm>
        </p:spPr>
        <p:txBody>
          <a:bodyPr>
            <a:normAutofit/>
          </a:bodyPr>
          <a:lstStyle/>
          <a:p>
            <a:pPr>
              <a:spcAft>
                <a:spcPts val="600"/>
              </a:spcAft>
            </a:pPr>
            <a:r>
              <a:rPr lang="en-US"/>
              <a:t>DRAFT</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BE3A26-9E97-41C1-812A-15A856FB7B53}"/>
              </a:ext>
            </a:extLst>
          </p:cNvPr>
          <p:cNvSpPr>
            <a:spLocks noGrp="1"/>
          </p:cNvSpPr>
          <p:nvPr>
            <p:ph type="title"/>
          </p:nvPr>
        </p:nvSpPr>
        <p:spPr/>
        <p:txBody>
          <a:bodyPr>
            <a:normAutofit/>
          </a:bodyPr>
          <a:lstStyle/>
          <a:p>
            <a:r>
              <a:rPr lang="en-US" sz="3200" dirty="0">
                <a:solidFill>
                  <a:schemeClr val="tx1"/>
                </a:solidFill>
                <a:latin typeface="Arial" panose="020B0604020202020204" pitchFamily="34" charset="0"/>
                <a:cs typeface="Arial" panose="020B0604020202020204" pitchFamily="34" charset="0"/>
              </a:rPr>
              <a:t>Number of Aircraft on Field – Participant Airport Organizations</a:t>
            </a:r>
          </a:p>
        </p:txBody>
      </p:sp>
      <p:pic>
        <p:nvPicPr>
          <p:cNvPr id="4" name="Content Placeholder 3">
            <a:extLst>
              <a:ext uri="{FF2B5EF4-FFF2-40B4-BE49-F238E27FC236}">
                <a16:creationId xmlns="" xmlns:a16="http://schemas.microsoft.com/office/drawing/2014/main" id="{DCCD43F4-5AFB-4081-8156-E244D24EAC7F}"/>
              </a:ext>
            </a:extLst>
          </p:cNvPr>
          <p:cNvPicPr>
            <a:picLocks noGrp="1"/>
          </p:cNvPicPr>
          <p:nvPr>
            <p:ph idx="1"/>
          </p:nvPr>
        </p:nvPicPr>
        <p:blipFill>
          <a:blip r:embed="rId3">
            <a:lum contrast="40000"/>
            <a:extLst>
              <a:ext uri="{28A0092B-C50C-407E-A947-70E740481C1C}">
                <a14:useLocalDpi xmlns:a14="http://schemas.microsoft.com/office/drawing/2010/main" val="0"/>
              </a:ext>
            </a:extLst>
          </a:blip>
          <a:srcRect/>
          <a:stretch>
            <a:fillRect/>
          </a:stretch>
        </p:blipFill>
        <p:spPr bwMode="auto">
          <a:xfrm>
            <a:off x="2055812" y="1981200"/>
            <a:ext cx="7772399" cy="4083652"/>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 xmlns:a16="http://schemas.microsoft.com/office/drawing/2014/main" id="{B4084849-1276-4B70-94CB-08A0C6F1ECEA}"/>
              </a:ext>
            </a:extLst>
          </p:cNvPr>
          <p:cNvSpPr>
            <a:spLocks noGrp="1"/>
          </p:cNvSpPr>
          <p:nvPr>
            <p:ph type="ftr" sz="quarter" idx="11"/>
          </p:nvPr>
        </p:nvSpPr>
        <p:spPr/>
        <p:txBody>
          <a:bodyPr/>
          <a:lstStyle/>
          <a:p>
            <a:r>
              <a:rPr lang="en-US"/>
              <a:t>DRAFT</a:t>
            </a:r>
            <a:endParaRPr lang="en-US" dirty="0"/>
          </a:p>
        </p:txBody>
      </p:sp>
    </p:spTree>
    <p:extLst>
      <p:ext uri="{BB962C8B-B14F-4D97-AF65-F5344CB8AC3E}">
        <p14:creationId xmlns:p14="http://schemas.microsoft.com/office/powerpoint/2010/main" val="44664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74714E-778C-4E9C-8D28-C73F00C99B1D}"/>
              </a:ext>
            </a:extLst>
          </p:cNvPr>
          <p:cNvSpPr>
            <a:spLocks noGrp="1"/>
          </p:cNvSpPr>
          <p:nvPr>
            <p:ph type="title"/>
          </p:nvPr>
        </p:nvSpPr>
        <p:spPr/>
        <p:txBody>
          <a:bodyPr>
            <a:normAutofit/>
          </a:bodyPr>
          <a:lstStyle/>
          <a:p>
            <a:r>
              <a:rPr lang="en-US" sz="2800" dirty="0">
                <a:solidFill>
                  <a:schemeClr val="tx1"/>
                </a:solidFill>
                <a:latin typeface="Arial" panose="020B0604020202020204" pitchFamily="34" charset="0"/>
                <a:cs typeface="Arial" panose="020B0604020202020204" pitchFamily="34" charset="0"/>
              </a:rPr>
              <a:t>Boca Raton Airport Authority Management Team Organization Chart</a:t>
            </a:r>
          </a:p>
        </p:txBody>
      </p:sp>
      <p:sp>
        <p:nvSpPr>
          <p:cNvPr id="4" name="Footer Placeholder 3">
            <a:extLst>
              <a:ext uri="{FF2B5EF4-FFF2-40B4-BE49-F238E27FC236}">
                <a16:creationId xmlns="" xmlns:a16="http://schemas.microsoft.com/office/drawing/2014/main" id="{B02AFA60-8298-4578-9720-86610502A8BE}"/>
              </a:ext>
            </a:extLst>
          </p:cNvPr>
          <p:cNvSpPr>
            <a:spLocks noGrp="1"/>
          </p:cNvSpPr>
          <p:nvPr>
            <p:ph type="ftr" sz="quarter" idx="11"/>
          </p:nvPr>
        </p:nvSpPr>
        <p:spPr/>
        <p:txBody>
          <a:bodyPr/>
          <a:lstStyle/>
          <a:p>
            <a:r>
              <a:rPr lang="en-US"/>
              <a:t>DRAFT</a:t>
            </a:r>
            <a:endParaRPr lang="en-US" dirty="0"/>
          </a:p>
        </p:txBody>
      </p:sp>
      <p:graphicFrame>
        <p:nvGraphicFramePr>
          <p:cNvPr id="5" name="Content Placeholder 4">
            <a:extLst>
              <a:ext uri="{FF2B5EF4-FFF2-40B4-BE49-F238E27FC236}">
                <a16:creationId xmlns="" xmlns:a16="http://schemas.microsoft.com/office/drawing/2014/main" id="{E31F0C01-F448-4491-8CAF-F65BF000EA17}"/>
              </a:ext>
            </a:extLst>
          </p:cNvPr>
          <p:cNvGraphicFramePr>
            <a:graphicFrameLocks noGrp="1"/>
          </p:cNvGraphicFramePr>
          <p:nvPr>
            <p:ph idx="1"/>
            <p:extLst>
              <p:ext uri="{D42A27DB-BD31-4B8C-83A1-F6EECF244321}">
                <p14:modId xmlns:p14="http://schemas.microsoft.com/office/powerpoint/2010/main" val="836549299"/>
              </p:ext>
            </p:extLst>
          </p:nvPr>
        </p:nvGraphicFramePr>
        <p:xfrm>
          <a:off x="1096963" y="1846263"/>
          <a:ext cx="10055225" cy="4325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416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22781B-E22B-44B6-AE97-0902F7886E92}"/>
              </a:ext>
            </a:extLst>
          </p:cNvPr>
          <p:cNvSpPr>
            <a:spLocks noGrp="1"/>
          </p:cNvSpPr>
          <p:nvPr>
            <p:ph type="title"/>
          </p:nvPr>
        </p:nvSpPr>
        <p:spPr>
          <a:xfrm>
            <a:off x="455612" y="1701800"/>
            <a:ext cx="3351927" cy="1270000"/>
          </a:xfrm>
        </p:spPr>
        <p:txBody>
          <a:bodyPr/>
          <a:lstStyle/>
          <a:p>
            <a:r>
              <a:rPr lang="en-US" dirty="0">
                <a:solidFill>
                  <a:schemeClr val="tx1"/>
                </a:solidFill>
                <a:latin typeface="Arial" panose="020B0604020202020204" pitchFamily="34" charset="0"/>
                <a:cs typeface="Arial" panose="020B0604020202020204" pitchFamily="34" charset="0"/>
              </a:rPr>
              <a:t>Objectives of the Study:</a:t>
            </a:r>
          </a:p>
        </p:txBody>
      </p:sp>
      <p:graphicFrame>
        <p:nvGraphicFramePr>
          <p:cNvPr id="5" name="Content Placeholder 4">
            <a:extLst>
              <a:ext uri="{FF2B5EF4-FFF2-40B4-BE49-F238E27FC236}">
                <a16:creationId xmlns="" xmlns:a16="http://schemas.microsoft.com/office/drawing/2014/main" id="{F0DFF906-E025-46AB-8B3A-990CDA682FB8}"/>
              </a:ext>
            </a:extLst>
          </p:cNvPr>
          <p:cNvGraphicFramePr>
            <a:graphicFrameLocks noGrp="1"/>
          </p:cNvGraphicFramePr>
          <p:nvPr>
            <p:ph idx="1"/>
            <p:extLst>
              <p:ext uri="{D42A27DB-BD31-4B8C-83A1-F6EECF244321}">
                <p14:modId xmlns:p14="http://schemas.microsoft.com/office/powerpoint/2010/main" val="3499886134"/>
              </p:ext>
            </p:extLst>
          </p:nvPr>
        </p:nvGraphicFramePr>
        <p:xfrm>
          <a:off x="4468812" y="482600"/>
          <a:ext cx="7111999" cy="589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 xmlns:a16="http://schemas.microsoft.com/office/drawing/2014/main" id="{FF69F1CB-8995-41DA-8576-E3B32BA2C5A2}"/>
              </a:ext>
            </a:extLst>
          </p:cNvPr>
          <p:cNvSpPr>
            <a:spLocks noGrp="1"/>
          </p:cNvSpPr>
          <p:nvPr>
            <p:ph type="body" sz="half" idx="2"/>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1">
            <a:schemeClr val="dk2"/>
          </a:fillRef>
          <a:effectRef idx="0">
            <a:scrgbClr r="0" g="0" b="0"/>
          </a:effectRef>
          <a:fontRef idx="major"/>
        </p:style>
        <p:txBody>
          <a:bodyPr/>
          <a:lstStyle/>
          <a:p>
            <a:pPr algn="ctr"/>
            <a:endParaRPr lang="en-US" i="1" dirty="0">
              <a:solidFill>
                <a:schemeClr val="bg1"/>
              </a:solidFill>
              <a:latin typeface="Arial" panose="020B0604020202020204" pitchFamily="34" charset="0"/>
              <a:cs typeface="Arial" panose="020B0604020202020204" pitchFamily="34" charset="0"/>
            </a:endParaRPr>
          </a:p>
          <a:p>
            <a:pPr algn="ctr"/>
            <a:r>
              <a:rPr lang="en-US" b="1" i="1" dirty="0">
                <a:solidFill>
                  <a:schemeClr val="bg1"/>
                </a:solidFill>
                <a:latin typeface="Arial" panose="020B0604020202020204" pitchFamily="34" charset="0"/>
                <a:cs typeface="Arial" panose="020B0604020202020204" pitchFamily="34" charset="0"/>
              </a:rPr>
              <a:t>How does this compensation framework drive results for the Authority?</a:t>
            </a:r>
          </a:p>
        </p:txBody>
      </p:sp>
      <p:sp>
        <p:nvSpPr>
          <p:cNvPr id="7" name="Footer Placeholder 6">
            <a:extLst>
              <a:ext uri="{FF2B5EF4-FFF2-40B4-BE49-F238E27FC236}">
                <a16:creationId xmlns="" xmlns:a16="http://schemas.microsoft.com/office/drawing/2014/main" id="{8929767D-900D-4BF8-96B5-53EEF3474B6F}"/>
              </a:ext>
            </a:extLst>
          </p:cNvPr>
          <p:cNvSpPr>
            <a:spLocks noGrp="1"/>
          </p:cNvSpPr>
          <p:nvPr>
            <p:ph type="ftr" sz="quarter" idx="11"/>
          </p:nvPr>
        </p:nvSpPr>
        <p:spPr/>
        <p:txBody>
          <a:bodyPr/>
          <a:lstStyle/>
          <a:p>
            <a:r>
              <a:rPr lang="en-US"/>
              <a:t>DRAFT</a:t>
            </a:r>
            <a:endParaRPr lang="en-US" dirty="0"/>
          </a:p>
        </p:txBody>
      </p:sp>
    </p:spTree>
    <p:extLst>
      <p:ext uri="{BB962C8B-B14F-4D97-AF65-F5344CB8AC3E}">
        <p14:creationId xmlns:p14="http://schemas.microsoft.com/office/powerpoint/2010/main" val="261105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AA6D69-CEE0-44A1-9A11-7F25D166A697}"/>
              </a:ext>
            </a:extLst>
          </p:cNvPr>
          <p:cNvSpPr>
            <a:spLocks noGrp="1"/>
          </p:cNvSpPr>
          <p:nvPr>
            <p:ph type="title"/>
          </p:nvPr>
        </p:nvSpPr>
        <p:spPr/>
        <p:txBody>
          <a:bodyPr>
            <a:normAutofit/>
          </a:bodyPr>
          <a:lstStyle/>
          <a:p>
            <a:r>
              <a:rPr lang="en-US" sz="3200" dirty="0">
                <a:solidFill>
                  <a:schemeClr val="tx1"/>
                </a:solidFill>
                <a:latin typeface="Arial" panose="020B0604020202020204" pitchFamily="34" charset="0"/>
                <a:cs typeface="Arial" panose="020B0604020202020204" pitchFamily="34" charset="0"/>
              </a:rPr>
              <a:t>Results – Internal Point Factor Analysis</a:t>
            </a:r>
          </a:p>
        </p:txBody>
      </p:sp>
      <p:graphicFrame>
        <p:nvGraphicFramePr>
          <p:cNvPr id="5" name="Content Placeholder 4">
            <a:extLst>
              <a:ext uri="{FF2B5EF4-FFF2-40B4-BE49-F238E27FC236}">
                <a16:creationId xmlns="" xmlns:a16="http://schemas.microsoft.com/office/drawing/2014/main" id="{43D557D8-E5CD-4993-9A23-CFA846674514}"/>
              </a:ext>
            </a:extLst>
          </p:cNvPr>
          <p:cNvGraphicFramePr>
            <a:graphicFrameLocks noGrp="1"/>
          </p:cNvGraphicFramePr>
          <p:nvPr>
            <p:ph idx="1"/>
            <p:extLst>
              <p:ext uri="{D42A27DB-BD31-4B8C-83A1-F6EECF244321}">
                <p14:modId xmlns:p14="http://schemas.microsoft.com/office/powerpoint/2010/main" val="1926494200"/>
              </p:ext>
            </p:extLst>
          </p:nvPr>
        </p:nvGraphicFramePr>
        <p:xfrm>
          <a:off x="1097226" y="2209800"/>
          <a:ext cx="10156824" cy="3658234"/>
        </p:xfrm>
        <a:graphic>
          <a:graphicData uri="http://schemas.openxmlformats.org/drawingml/2006/table">
            <a:tbl>
              <a:tblPr firstRow="1" firstCol="1" bandRow="1">
                <a:effectLst>
                  <a:outerShdw blurRad="76200" dir="18900000" sy="23000" kx="-1200000" algn="bl" rotWithShape="0">
                    <a:prstClr val="black">
                      <a:alpha val="20000"/>
                    </a:prstClr>
                  </a:outerShdw>
                </a:effectLst>
                <a:tableStyleId>{7DF18680-E054-41AD-8BC1-D1AEF772440D}</a:tableStyleId>
              </a:tblPr>
              <a:tblGrid>
                <a:gridCol w="2594053">
                  <a:extLst>
                    <a:ext uri="{9D8B030D-6E8A-4147-A177-3AD203B41FA5}">
                      <a16:colId xmlns="" xmlns:a16="http://schemas.microsoft.com/office/drawing/2014/main" val="282913435"/>
                    </a:ext>
                  </a:extLst>
                </a:gridCol>
                <a:gridCol w="1088812">
                  <a:extLst>
                    <a:ext uri="{9D8B030D-6E8A-4147-A177-3AD203B41FA5}">
                      <a16:colId xmlns="" xmlns:a16="http://schemas.microsoft.com/office/drawing/2014/main" val="3854528187"/>
                    </a:ext>
                  </a:extLst>
                </a:gridCol>
                <a:gridCol w="1103031">
                  <a:extLst>
                    <a:ext uri="{9D8B030D-6E8A-4147-A177-3AD203B41FA5}">
                      <a16:colId xmlns="" xmlns:a16="http://schemas.microsoft.com/office/drawing/2014/main" val="3981765588"/>
                    </a:ext>
                  </a:extLst>
                </a:gridCol>
                <a:gridCol w="1566182">
                  <a:extLst>
                    <a:ext uri="{9D8B030D-6E8A-4147-A177-3AD203B41FA5}">
                      <a16:colId xmlns="" xmlns:a16="http://schemas.microsoft.com/office/drawing/2014/main" val="2073079150"/>
                    </a:ext>
                  </a:extLst>
                </a:gridCol>
                <a:gridCol w="1048184">
                  <a:extLst>
                    <a:ext uri="{9D8B030D-6E8A-4147-A177-3AD203B41FA5}">
                      <a16:colId xmlns="" xmlns:a16="http://schemas.microsoft.com/office/drawing/2014/main" val="2356948809"/>
                    </a:ext>
                  </a:extLst>
                </a:gridCol>
                <a:gridCol w="1352889">
                  <a:extLst>
                    <a:ext uri="{9D8B030D-6E8A-4147-A177-3AD203B41FA5}">
                      <a16:colId xmlns="" xmlns:a16="http://schemas.microsoft.com/office/drawing/2014/main" val="2248888977"/>
                    </a:ext>
                  </a:extLst>
                </a:gridCol>
                <a:gridCol w="1403673">
                  <a:extLst>
                    <a:ext uri="{9D8B030D-6E8A-4147-A177-3AD203B41FA5}">
                      <a16:colId xmlns="" xmlns:a16="http://schemas.microsoft.com/office/drawing/2014/main" val="288199216"/>
                    </a:ext>
                  </a:extLst>
                </a:gridCol>
              </a:tblGrid>
              <a:tr h="695407">
                <a:tc>
                  <a:txBody>
                    <a:bodyPr/>
                    <a:lstStyle/>
                    <a:p>
                      <a:pPr marL="0" marR="0">
                        <a:lnSpc>
                          <a:spcPct val="125000"/>
                        </a:lnSpc>
                        <a:spcBef>
                          <a:spcPts val="0"/>
                        </a:spcBef>
                        <a:spcAft>
                          <a:spcPts val="0"/>
                        </a:spcAft>
                      </a:pPr>
                      <a:r>
                        <a:rPr lang="en-US" sz="1100" dirty="0">
                          <a:effectLst/>
                        </a:rPr>
                        <a:t> </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rPr>
                        <a:t>Executive Director</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rPr>
                        <a:t>Deputy Director</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rPr>
                        <a:t>Finance &amp; Administration Manager</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rPr>
                        <a:t>Business Manager</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rPr>
                        <a:t>Operations Manager</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rPr>
                        <a:t>Operations Coordinator</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958991"/>
                  </a:ext>
                </a:extLst>
              </a:tr>
              <a:tr h="269348">
                <a:tc>
                  <a:txBody>
                    <a:bodyPr/>
                    <a:lstStyle/>
                    <a:p>
                      <a:pPr marL="0" marR="0">
                        <a:lnSpc>
                          <a:spcPct val="125000"/>
                        </a:lnSpc>
                        <a:spcBef>
                          <a:spcPts val="0"/>
                        </a:spcBef>
                        <a:spcAft>
                          <a:spcPts val="0"/>
                        </a:spcAft>
                      </a:pPr>
                      <a:r>
                        <a:rPr lang="en-US" sz="1100" dirty="0">
                          <a:effectLst/>
                        </a:rPr>
                        <a:t>Experience</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100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40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40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80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80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60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1858030118"/>
                  </a:ext>
                </a:extLst>
              </a:tr>
              <a:tr h="269348">
                <a:tc>
                  <a:txBody>
                    <a:bodyPr/>
                    <a:lstStyle/>
                    <a:p>
                      <a:pPr marL="0" marR="0">
                        <a:lnSpc>
                          <a:spcPct val="125000"/>
                        </a:lnSpc>
                        <a:spcBef>
                          <a:spcPts val="0"/>
                        </a:spcBef>
                        <a:spcAft>
                          <a:spcPts val="0"/>
                        </a:spcAft>
                      </a:pPr>
                      <a:r>
                        <a:rPr lang="en-US" sz="1100" dirty="0">
                          <a:effectLst/>
                        </a:rPr>
                        <a:t>Responsibility</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100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70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70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65</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70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40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2752407971"/>
                  </a:ext>
                </a:extLst>
              </a:tr>
              <a:tr h="269348">
                <a:tc>
                  <a:txBody>
                    <a:bodyPr/>
                    <a:lstStyle/>
                    <a:p>
                      <a:pPr marL="0" marR="0">
                        <a:lnSpc>
                          <a:spcPct val="125000"/>
                        </a:lnSpc>
                        <a:spcBef>
                          <a:spcPts val="0"/>
                        </a:spcBef>
                        <a:spcAft>
                          <a:spcPts val="0"/>
                        </a:spcAft>
                      </a:pPr>
                      <a:r>
                        <a:rPr lang="en-US" sz="1100" dirty="0">
                          <a:effectLst/>
                        </a:rPr>
                        <a:t>Technical Knowledge</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100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100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90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60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90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40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1317218429"/>
                  </a:ext>
                </a:extLst>
              </a:tr>
              <a:tr h="269348">
                <a:tc>
                  <a:txBody>
                    <a:bodyPr/>
                    <a:lstStyle/>
                    <a:p>
                      <a:pPr marL="0" marR="0">
                        <a:lnSpc>
                          <a:spcPct val="125000"/>
                        </a:lnSpc>
                        <a:spcBef>
                          <a:spcPts val="0"/>
                        </a:spcBef>
                        <a:spcAft>
                          <a:spcPts val="0"/>
                        </a:spcAft>
                      </a:pPr>
                      <a:r>
                        <a:rPr lang="en-US" sz="1100" dirty="0">
                          <a:effectLst/>
                        </a:rPr>
                        <a:t>Strategic Thinking</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100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60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60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60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60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40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1992129121"/>
                  </a:ext>
                </a:extLst>
              </a:tr>
              <a:tr h="269348">
                <a:tc>
                  <a:txBody>
                    <a:bodyPr/>
                    <a:lstStyle/>
                    <a:p>
                      <a:pPr marL="0" marR="0">
                        <a:lnSpc>
                          <a:spcPct val="125000"/>
                        </a:lnSpc>
                        <a:spcBef>
                          <a:spcPts val="0"/>
                        </a:spcBef>
                        <a:spcAft>
                          <a:spcPts val="0"/>
                        </a:spcAft>
                      </a:pPr>
                      <a:r>
                        <a:rPr lang="en-US" sz="1100" dirty="0">
                          <a:effectLst/>
                        </a:rPr>
                        <a:t>Financial Responsibility</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100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80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80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60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80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40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503262248"/>
                  </a:ext>
                </a:extLst>
              </a:tr>
              <a:tr h="269348">
                <a:tc>
                  <a:txBody>
                    <a:bodyPr/>
                    <a:lstStyle/>
                    <a:p>
                      <a:pPr marL="0" marR="0">
                        <a:lnSpc>
                          <a:spcPct val="125000"/>
                        </a:lnSpc>
                        <a:spcBef>
                          <a:spcPts val="0"/>
                        </a:spcBef>
                        <a:spcAft>
                          <a:spcPts val="0"/>
                        </a:spcAft>
                      </a:pPr>
                      <a:r>
                        <a:rPr lang="en-US" sz="1100" dirty="0">
                          <a:effectLst/>
                        </a:rPr>
                        <a:t>Supervisory Responsibility</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100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80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80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40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80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30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206295956"/>
                  </a:ext>
                </a:extLst>
              </a:tr>
              <a:tr h="538695">
                <a:tc>
                  <a:txBody>
                    <a:bodyPr/>
                    <a:lstStyle/>
                    <a:p>
                      <a:pPr marL="0" marR="0">
                        <a:lnSpc>
                          <a:spcPct val="125000"/>
                        </a:lnSpc>
                        <a:spcBef>
                          <a:spcPts val="0"/>
                        </a:spcBef>
                        <a:spcAft>
                          <a:spcPts val="0"/>
                        </a:spcAft>
                      </a:pPr>
                      <a:r>
                        <a:rPr lang="en-US" sz="1100" dirty="0">
                          <a:effectLst/>
                        </a:rPr>
                        <a:t>Significant Responsibilities Outside of Normal Job Duties</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20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60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80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100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80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80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1609780890"/>
                  </a:ext>
                </a:extLst>
              </a:tr>
              <a:tr h="269348">
                <a:tc>
                  <a:txBody>
                    <a:bodyPr/>
                    <a:lstStyle/>
                    <a:p>
                      <a:pPr marL="0" marR="0">
                        <a:lnSpc>
                          <a:spcPct val="125000"/>
                        </a:lnSpc>
                        <a:spcBef>
                          <a:spcPts val="0"/>
                        </a:spcBef>
                        <a:spcAft>
                          <a:spcPts val="0"/>
                        </a:spcAft>
                      </a:pPr>
                      <a:r>
                        <a:rPr lang="en-US" sz="1100" dirty="0">
                          <a:effectLst/>
                        </a:rPr>
                        <a:t>  Totals:</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620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490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500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465</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540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330</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2714403674"/>
                  </a:ext>
                </a:extLst>
              </a:tr>
              <a:tr h="269348">
                <a:tc>
                  <a:txBody>
                    <a:bodyPr/>
                    <a:lstStyle/>
                    <a:p>
                      <a:pPr marL="0" marR="0">
                        <a:lnSpc>
                          <a:spcPct val="125000"/>
                        </a:lnSpc>
                        <a:spcBef>
                          <a:spcPts val="0"/>
                        </a:spcBef>
                        <a:spcAft>
                          <a:spcPts val="0"/>
                        </a:spcAft>
                      </a:pPr>
                      <a:r>
                        <a:rPr lang="en-US" sz="1100" dirty="0">
                          <a:effectLst/>
                        </a:rPr>
                        <a:t>  Percentage:</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89%</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70%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71%</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66%</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77%</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47%</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3157357748"/>
                  </a:ext>
                </a:extLst>
              </a:tr>
              <a:tr h="269348">
                <a:tc>
                  <a:txBody>
                    <a:bodyPr/>
                    <a:lstStyle/>
                    <a:p>
                      <a:pPr marL="0" marR="0">
                        <a:lnSpc>
                          <a:spcPct val="125000"/>
                        </a:lnSpc>
                        <a:spcBef>
                          <a:spcPts val="0"/>
                        </a:spcBef>
                        <a:spcAft>
                          <a:spcPts val="0"/>
                        </a:spcAft>
                      </a:pPr>
                      <a:r>
                        <a:rPr lang="en-US" sz="1100" dirty="0">
                          <a:effectLst/>
                        </a:rPr>
                        <a:t>Annual Salary</a:t>
                      </a:r>
                      <a:endParaRPr lang="en-US" sz="1000" b="1"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$191,008</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$96,000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$69,000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$55,275</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a:effectLst/>
                          <a:latin typeface="Arial" panose="020B0604020202020204" pitchFamily="34" charset="0"/>
                          <a:cs typeface="Arial" panose="020B0604020202020204" pitchFamily="34" charset="0"/>
                        </a:rPr>
                        <a:t>$69,000</a:t>
                      </a:r>
                      <a:endParaRPr lang="en-US" sz="10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100" dirty="0">
                          <a:effectLst/>
                          <a:latin typeface="Arial" panose="020B0604020202020204" pitchFamily="34" charset="0"/>
                          <a:cs typeface="Arial" panose="020B0604020202020204" pitchFamily="34" charset="0"/>
                        </a:rPr>
                        <a:t>$48,688</a:t>
                      </a:r>
                      <a:endParaRPr lang="en-US" sz="10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1986259722"/>
                  </a:ext>
                </a:extLst>
              </a:tr>
            </a:tbl>
          </a:graphicData>
        </a:graphic>
      </p:graphicFrame>
      <p:sp>
        <p:nvSpPr>
          <p:cNvPr id="4" name="Footer Placeholder 3">
            <a:extLst>
              <a:ext uri="{FF2B5EF4-FFF2-40B4-BE49-F238E27FC236}">
                <a16:creationId xmlns="" xmlns:a16="http://schemas.microsoft.com/office/drawing/2014/main" id="{135FDBC0-B3EF-4214-8E75-15B3D7A40100}"/>
              </a:ext>
            </a:extLst>
          </p:cNvPr>
          <p:cNvSpPr>
            <a:spLocks noGrp="1"/>
          </p:cNvSpPr>
          <p:nvPr>
            <p:ph type="ftr" sz="quarter" idx="11"/>
          </p:nvPr>
        </p:nvSpPr>
        <p:spPr/>
        <p:txBody>
          <a:bodyPr/>
          <a:lstStyle/>
          <a:p>
            <a:r>
              <a:rPr lang="en-US" dirty="0"/>
              <a:t>DRAFT</a:t>
            </a:r>
          </a:p>
        </p:txBody>
      </p:sp>
    </p:spTree>
    <p:extLst>
      <p:ext uri="{BB962C8B-B14F-4D97-AF65-F5344CB8AC3E}">
        <p14:creationId xmlns:p14="http://schemas.microsoft.com/office/powerpoint/2010/main" val="414359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ECD034-B447-4930-951D-8D9CCBC595E2}"/>
              </a:ext>
            </a:extLst>
          </p:cNvPr>
          <p:cNvSpPr>
            <a:spLocks noGrp="1"/>
          </p:cNvSpPr>
          <p:nvPr>
            <p:ph type="title"/>
          </p:nvPr>
        </p:nvSpPr>
        <p:spPr/>
        <p:txBody>
          <a:bodyPr>
            <a:normAutofit/>
          </a:bodyPr>
          <a:lstStyle/>
          <a:p>
            <a:r>
              <a:rPr lang="en-US" sz="3200" dirty="0">
                <a:solidFill>
                  <a:schemeClr val="tx1"/>
                </a:solidFill>
                <a:latin typeface="Arial" panose="020B0604020202020204" pitchFamily="34" charset="0"/>
                <a:cs typeface="Arial" panose="020B0604020202020204" pitchFamily="34" charset="0"/>
              </a:rPr>
              <a:t>Point Factor Rating System (Example)</a:t>
            </a:r>
          </a:p>
        </p:txBody>
      </p:sp>
      <p:graphicFrame>
        <p:nvGraphicFramePr>
          <p:cNvPr id="5" name="Content Placeholder 4">
            <a:extLst>
              <a:ext uri="{FF2B5EF4-FFF2-40B4-BE49-F238E27FC236}">
                <a16:creationId xmlns="" xmlns:a16="http://schemas.microsoft.com/office/drawing/2014/main" id="{52BC84EB-80AF-4257-99A7-449B6A25CAFA}"/>
              </a:ext>
            </a:extLst>
          </p:cNvPr>
          <p:cNvGraphicFramePr>
            <a:graphicFrameLocks noGrp="1"/>
          </p:cNvGraphicFramePr>
          <p:nvPr>
            <p:ph idx="1"/>
            <p:extLst>
              <p:ext uri="{D42A27DB-BD31-4B8C-83A1-F6EECF244321}">
                <p14:modId xmlns:p14="http://schemas.microsoft.com/office/powerpoint/2010/main" val="3121895179"/>
              </p:ext>
            </p:extLst>
          </p:nvPr>
        </p:nvGraphicFramePr>
        <p:xfrm>
          <a:off x="2817812" y="2209800"/>
          <a:ext cx="6553200" cy="3122838"/>
        </p:xfrm>
        <a:graphic>
          <a:graphicData uri="http://schemas.openxmlformats.org/drawingml/2006/table">
            <a:tbl>
              <a:tblPr firstRow="1" firstCol="1" bandRow="1">
                <a:effectLst>
                  <a:outerShdw blurRad="50800" dist="38100" dir="5400000" algn="t" rotWithShape="0">
                    <a:prstClr val="black">
                      <a:alpha val="40000"/>
                    </a:prstClr>
                  </a:outerShdw>
                </a:effectLst>
                <a:tableStyleId>{35758FB7-9AC5-4552-8A53-C91805E547FA}</a:tableStyleId>
              </a:tblPr>
              <a:tblGrid>
                <a:gridCol w="2145993">
                  <a:extLst>
                    <a:ext uri="{9D8B030D-6E8A-4147-A177-3AD203B41FA5}">
                      <a16:colId xmlns="" xmlns:a16="http://schemas.microsoft.com/office/drawing/2014/main" val="520527676"/>
                    </a:ext>
                  </a:extLst>
                </a:gridCol>
                <a:gridCol w="902007">
                  <a:extLst>
                    <a:ext uri="{9D8B030D-6E8A-4147-A177-3AD203B41FA5}">
                      <a16:colId xmlns="" xmlns:a16="http://schemas.microsoft.com/office/drawing/2014/main" val="2622870440"/>
                    </a:ext>
                  </a:extLst>
                </a:gridCol>
                <a:gridCol w="3505200">
                  <a:extLst>
                    <a:ext uri="{9D8B030D-6E8A-4147-A177-3AD203B41FA5}">
                      <a16:colId xmlns="" xmlns:a16="http://schemas.microsoft.com/office/drawing/2014/main" val="3880445658"/>
                    </a:ext>
                  </a:extLst>
                </a:gridCol>
              </a:tblGrid>
              <a:tr h="520473">
                <a:tc>
                  <a:txBody>
                    <a:bodyPr/>
                    <a:lstStyle/>
                    <a:p>
                      <a:pPr marL="0" marR="0" algn="ctr">
                        <a:lnSpc>
                          <a:spcPct val="12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Experience</a:t>
                      </a:r>
                      <a:endParaRPr lang="en-US"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Points</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Description</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4086534061"/>
                  </a:ext>
                </a:extLst>
              </a:tr>
              <a:tr h="520473">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Level 1</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20</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Entry level</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4054548905"/>
                  </a:ext>
                </a:extLst>
              </a:tr>
              <a:tr h="520473">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Level 2</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40</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2-3 years’ experience</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4208516126"/>
                  </a:ext>
                </a:extLst>
              </a:tr>
              <a:tr h="520473">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Level 3</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60</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4-6 years’ experience</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1738577686"/>
                  </a:ext>
                </a:extLst>
              </a:tr>
              <a:tr h="520473">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Level 4</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80</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7-10 years’ experience</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1066564240"/>
                  </a:ext>
                </a:extLst>
              </a:tr>
              <a:tr h="520473">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Level 5</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a:solidFill>
                            <a:schemeClr val="tx1"/>
                          </a:solidFill>
                          <a:effectLst/>
                          <a:latin typeface="Arial" panose="020B0604020202020204" pitchFamily="34" charset="0"/>
                          <a:cs typeface="Arial" panose="020B0604020202020204" pitchFamily="34" charset="0"/>
                        </a:rPr>
                        <a:t>100</a:t>
                      </a:r>
                      <a:endParaRPr lang="en-US" sz="140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400" dirty="0">
                          <a:solidFill>
                            <a:schemeClr val="tx1"/>
                          </a:solidFill>
                          <a:effectLst/>
                          <a:latin typeface="Arial" panose="020B0604020202020204" pitchFamily="34" charset="0"/>
                          <a:cs typeface="Arial" panose="020B0604020202020204" pitchFamily="34" charset="0"/>
                        </a:rPr>
                        <a:t>11+ years’ experience</a:t>
                      </a:r>
                      <a:endParaRPr lang="en-US" sz="1400" dirty="0">
                        <a:solidFill>
                          <a:schemeClr val="tx1"/>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310063447"/>
                  </a:ext>
                </a:extLst>
              </a:tr>
            </a:tbl>
          </a:graphicData>
        </a:graphic>
      </p:graphicFrame>
      <p:sp>
        <p:nvSpPr>
          <p:cNvPr id="4" name="Footer Placeholder 3">
            <a:extLst>
              <a:ext uri="{FF2B5EF4-FFF2-40B4-BE49-F238E27FC236}">
                <a16:creationId xmlns="" xmlns:a16="http://schemas.microsoft.com/office/drawing/2014/main" id="{0D709931-0656-480F-B550-547A2BF7BFAE}"/>
              </a:ext>
            </a:extLst>
          </p:cNvPr>
          <p:cNvSpPr>
            <a:spLocks noGrp="1"/>
          </p:cNvSpPr>
          <p:nvPr>
            <p:ph type="ftr" sz="quarter" idx="11"/>
          </p:nvPr>
        </p:nvSpPr>
        <p:spPr/>
        <p:txBody>
          <a:bodyPr/>
          <a:lstStyle/>
          <a:p>
            <a:r>
              <a:rPr lang="en-US"/>
              <a:t>DRAFT</a:t>
            </a:r>
            <a:endParaRPr lang="en-US" dirty="0"/>
          </a:p>
        </p:txBody>
      </p:sp>
    </p:spTree>
    <p:extLst>
      <p:ext uri="{BB962C8B-B14F-4D97-AF65-F5344CB8AC3E}">
        <p14:creationId xmlns:p14="http://schemas.microsoft.com/office/powerpoint/2010/main" val="368902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D97EB9-EE69-4055-B99A-8508C4EBF486}"/>
              </a:ext>
            </a:extLst>
          </p:cNvPr>
          <p:cNvSpPr>
            <a:spLocks noGrp="1"/>
          </p:cNvSpPr>
          <p:nvPr>
            <p:ph type="title"/>
          </p:nvPr>
        </p:nvSpPr>
        <p:spPr/>
        <p:txBody>
          <a:bodyPr>
            <a:normAutofit/>
          </a:bodyPr>
          <a:lstStyle/>
          <a:p>
            <a:r>
              <a:rPr lang="en-US" sz="3600" dirty="0">
                <a:solidFill>
                  <a:schemeClr val="tx1"/>
                </a:solidFill>
                <a:latin typeface="Arial" panose="020B0604020202020204" pitchFamily="34" charset="0"/>
                <a:cs typeface="Arial" panose="020B0604020202020204" pitchFamily="34" charset="0"/>
              </a:rPr>
              <a:t>Results of the Executive Director Salary Survey</a:t>
            </a:r>
          </a:p>
        </p:txBody>
      </p:sp>
      <p:graphicFrame>
        <p:nvGraphicFramePr>
          <p:cNvPr id="5" name="Content Placeholder 4">
            <a:extLst>
              <a:ext uri="{FF2B5EF4-FFF2-40B4-BE49-F238E27FC236}">
                <a16:creationId xmlns="" xmlns:a16="http://schemas.microsoft.com/office/drawing/2014/main" id="{27884321-4CAD-413B-B26F-9224D8E3EB4C}"/>
              </a:ext>
            </a:extLst>
          </p:cNvPr>
          <p:cNvGraphicFramePr>
            <a:graphicFrameLocks noGrp="1"/>
          </p:cNvGraphicFramePr>
          <p:nvPr>
            <p:ph idx="1"/>
            <p:extLst>
              <p:ext uri="{D42A27DB-BD31-4B8C-83A1-F6EECF244321}">
                <p14:modId xmlns:p14="http://schemas.microsoft.com/office/powerpoint/2010/main" val="1165814398"/>
              </p:ext>
            </p:extLst>
          </p:nvPr>
        </p:nvGraphicFramePr>
        <p:xfrm>
          <a:off x="1096963" y="1846263"/>
          <a:ext cx="10055225"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 xmlns:a16="http://schemas.microsoft.com/office/drawing/2014/main" id="{E595CB64-8A4E-4082-A67B-A9137E3CB899}"/>
              </a:ext>
            </a:extLst>
          </p:cNvPr>
          <p:cNvSpPr>
            <a:spLocks noGrp="1"/>
          </p:cNvSpPr>
          <p:nvPr>
            <p:ph type="ftr" sz="quarter" idx="11"/>
          </p:nvPr>
        </p:nvSpPr>
        <p:spPr/>
        <p:txBody>
          <a:bodyPr/>
          <a:lstStyle/>
          <a:p>
            <a:r>
              <a:rPr lang="en-US"/>
              <a:t>DRAFT</a:t>
            </a:r>
            <a:endParaRPr lang="en-US" dirty="0"/>
          </a:p>
        </p:txBody>
      </p:sp>
    </p:spTree>
    <p:extLst>
      <p:ext uri="{BB962C8B-B14F-4D97-AF65-F5344CB8AC3E}">
        <p14:creationId xmlns:p14="http://schemas.microsoft.com/office/powerpoint/2010/main" val="409755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69AEE5-88A3-4A4A-8405-805382C97785}"/>
              </a:ext>
            </a:extLst>
          </p:cNvPr>
          <p:cNvSpPr>
            <a:spLocks noGrp="1"/>
          </p:cNvSpPr>
          <p:nvPr>
            <p:ph type="title"/>
          </p:nvPr>
        </p:nvSpPr>
        <p:spPr/>
        <p:txBody>
          <a:bodyPr>
            <a:normAutofit/>
          </a:bodyPr>
          <a:lstStyle/>
          <a:p>
            <a:r>
              <a:rPr lang="en-US" sz="3600" dirty="0">
                <a:solidFill>
                  <a:schemeClr val="tx1"/>
                </a:solidFill>
                <a:latin typeface="Arial" panose="020B0604020202020204" pitchFamily="34" charset="0"/>
                <a:cs typeface="Arial" panose="020B0604020202020204" pitchFamily="34" charset="0"/>
              </a:rPr>
              <a:t>Results of the Deputy Director Salary Survey </a:t>
            </a:r>
          </a:p>
        </p:txBody>
      </p:sp>
      <p:graphicFrame>
        <p:nvGraphicFramePr>
          <p:cNvPr id="5" name="Content Placeholder 4">
            <a:extLst>
              <a:ext uri="{FF2B5EF4-FFF2-40B4-BE49-F238E27FC236}">
                <a16:creationId xmlns="" xmlns:a16="http://schemas.microsoft.com/office/drawing/2014/main" id="{27884321-4CAD-413B-B26F-9224D8E3EB4C}"/>
              </a:ext>
            </a:extLst>
          </p:cNvPr>
          <p:cNvGraphicFramePr>
            <a:graphicFrameLocks noGrp="1"/>
          </p:cNvGraphicFramePr>
          <p:nvPr>
            <p:ph idx="1"/>
            <p:extLst>
              <p:ext uri="{D42A27DB-BD31-4B8C-83A1-F6EECF244321}">
                <p14:modId xmlns:p14="http://schemas.microsoft.com/office/powerpoint/2010/main" val="2904817911"/>
              </p:ext>
            </p:extLst>
          </p:nvPr>
        </p:nvGraphicFramePr>
        <p:xfrm>
          <a:off x="1096963" y="1846263"/>
          <a:ext cx="10055225"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 xmlns:a16="http://schemas.microsoft.com/office/drawing/2014/main" id="{B320826A-3FDE-4547-92EB-9E60E2385D21}"/>
              </a:ext>
            </a:extLst>
          </p:cNvPr>
          <p:cNvSpPr>
            <a:spLocks noGrp="1"/>
          </p:cNvSpPr>
          <p:nvPr>
            <p:ph type="ftr" sz="quarter" idx="11"/>
          </p:nvPr>
        </p:nvSpPr>
        <p:spPr/>
        <p:txBody>
          <a:bodyPr/>
          <a:lstStyle/>
          <a:p>
            <a:r>
              <a:rPr lang="en-US" dirty="0"/>
              <a:t>DRAFT</a:t>
            </a:r>
          </a:p>
        </p:txBody>
      </p:sp>
    </p:spTree>
    <p:extLst>
      <p:ext uri="{BB962C8B-B14F-4D97-AF65-F5344CB8AC3E}">
        <p14:creationId xmlns:p14="http://schemas.microsoft.com/office/powerpoint/2010/main" val="170707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D70B1F-F813-4060-8C5A-127F640F945D}"/>
              </a:ext>
            </a:extLst>
          </p:cNvPr>
          <p:cNvSpPr>
            <a:spLocks noGrp="1"/>
          </p:cNvSpPr>
          <p:nvPr>
            <p:ph type="title"/>
          </p:nvPr>
        </p:nvSpPr>
        <p:spPr/>
        <p:txBody>
          <a:bodyPr>
            <a:normAutofit/>
          </a:bodyPr>
          <a:lstStyle/>
          <a:p>
            <a:r>
              <a:rPr lang="en-US" sz="3600" dirty="0">
                <a:solidFill>
                  <a:schemeClr val="tx1"/>
                </a:solidFill>
                <a:latin typeface="Arial" panose="020B0604020202020204" pitchFamily="34" charset="0"/>
                <a:cs typeface="Arial" panose="020B0604020202020204" pitchFamily="34" charset="0"/>
              </a:rPr>
              <a:t>Results of the Finance &amp; Administration Manager Salary Survey</a:t>
            </a:r>
          </a:p>
        </p:txBody>
      </p:sp>
      <p:graphicFrame>
        <p:nvGraphicFramePr>
          <p:cNvPr id="6" name="Content Placeholder 5">
            <a:extLst>
              <a:ext uri="{FF2B5EF4-FFF2-40B4-BE49-F238E27FC236}">
                <a16:creationId xmlns="" xmlns:a16="http://schemas.microsoft.com/office/drawing/2014/main" id="{27884321-4CAD-413B-B26F-9224D8E3EB4C}"/>
              </a:ext>
            </a:extLst>
          </p:cNvPr>
          <p:cNvGraphicFramePr>
            <a:graphicFrameLocks noGrp="1"/>
          </p:cNvGraphicFramePr>
          <p:nvPr>
            <p:ph idx="1"/>
            <p:extLst>
              <p:ext uri="{D42A27DB-BD31-4B8C-83A1-F6EECF244321}">
                <p14:modId xmlns:p14="http://schemas.microsoft.com/office/powerpoint/2010/main" val="380728370"/>
              </p:ext>
            </p:extLst>
          </p:nvPr>
        </p:nvGraphicFramePr>
        <p:xfrm>
          <a:off x="1096963" y="1846263"/>
          <a:ext cx="10055225"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 xmlns:a16="http://schemas.microsoft.com/office/drawing/2014/main" id="{DCBCA6DF-F29C-4FAC-B170-DA4A8F52B066}"/>
              </a:ext>
            </a:extLst>
          </p:cNvPr>
          <p:cNvSpPr>
            <a:spLocks noGrp="1"/>
          </p:cNvSpPr>
          <p:nvPr>
            <p:ph type="ftr" sz="quarter" idx="11"/>
          </p:nvPr>
        </p:nvSpPr>
        <p:spPr/>
        <p:txBody>
          <a:bodyPr/>
          <a:lstStyle/>
          <a:p>
            <a:r>
              <a:rPr lang="en-US"/>
              <a:t>DRAFT</a:t>
            </a:r>
            <a:endParaRPr lang="en-US" dirty="0"/>
          </a:p>
        </p:txBody>
      </p:sp>
    </p:spTree>
    <p:extLst>
      <p:ext uri="{BB962C8B-B14F-4D97-AF65-F5344CB8AC3E}">
        <p14:creationId xmlns:p14="http://schemas.microsoft.com/office/powerpoint/2010/main" val="1860409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D88541-6F84-4827-81B2-EE02296E23D8}"/>
              </a:ext>
            </a:extLst>
          </p:cNvPr>
          <p:cNvSpPr>
            <a:spLocks noGrp="1"/>
          </p:cNvSpPr>
          <p:nvPr>
            <p:ph type="title"/>
          </p:nvPr>
        </p:nvSpPr>
        <p:spPr/>
        <p:txBody>
          <a:bodyPr>
            <a:normAutofit/>
          </a:bodyPr>
          <a:lstStyle/>
          <a:p>
            <a:r>
              <a:rPr lang="en-US" sz="3600" dirty="0">
                <a:solidFill>
                  <a:schemeClr val="tx1"/>
                </a:solidFill>
                <a:latin typeface="Arial" panose="020B0604020202020204" pitchFamily="34" charset="0"/>
                <a:cs typeface="Arial" panose="020B0604020202020204" pitchFamily="34" charset="0"/>
              </a:rPr>
              <a:t>Results of the Operations Manager Salary Survey</a:t>
            </a:r>
          </a:p>
        </p:txBody>
      </p:sp>
      <p:graphicFrame>
        <p:nvGraphicFramePr>
          <p:cNvPr id="5" name="Content Placeholder 4">
            <a:extLst>
              <a:ext uri="{FF2B5EF4-FFF2-40B4-BE49-F238E27FC236}">
                <a16:creationId xmlns="" xmlns:a16="http://schemas.microsoft.com/office/drawing/2014/main" id="{27884321-4CAD-413B-B26F-9224D8E3EB4C}"/>
              </a:ext>
            </a:extLst>
          </p:cNvPr>
          <p:cNvGraphicFramePr>
            <a:graphicFrameLocks noGrp="1"/>
          </p:cNvGraphicFramePr>
          <p:nvPr>
            <p:ph idx="1"/>
            <p:extLst>
              <p:ext uri="{D42A27DB-BD31-4B8C-83A1-F6EECF244321}">
                <p14:modId xmlns:p14="http://schemas.microsoft.com/office/powerpoint/2010/main" val="1401126012"/>
              </p:ext>
            </p:extLst>
          </p:nvPr>
        </p:nvGraphicFramePr>
        <p:xfrm>
          <a:off x="1096963" y="1846263"/>
          <a:ext cx="10055225"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 xmlns:a16="http://schemas.microsoft.com/office/drawing/2014/main" id="{4327D837-FFE3-4845-97A0-6924152AED6F}"/>
              </a:ext>
            </a:extLst>
          </p:cNvPr>
          <p:cNvSpPr>
            <a:spLocks noGrp="1"/>
          </p:cNvSpPr>
          <p:nvPr>
            <p:ph type="ftr" sz="quarter" idx="11"/>
          </p:nvPr>
        </p:nvSpPr>
        <p:spPr/>
        <p:txBody>
          <a:bodyPr/>
          <a:lstStyle/>
          <a:p>
            <a:r>
              <a:rPr lang="en-US"/>
              <a:t>DRAFT</a:t>
            </a:r>
            <a:endParaRPr lang="en-US" dirty="0"/>
          </a:p>
        </p:txBody>
      </p:sp>
    </p:spTree>
    <p:extLst>
      <p:ext uri="{BB962C8B-B14F-4D97-AF65-F5344CB8AC3E}">
        <p14:creationId xmlns:p14="http://schemas.microsoft.com/office/powerpoint/2010/main" val="202106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B4EF37-3767-4D89-A448-4C75F0F256D2}"/>
              </a:ext>
            </a:extLst>
          </p:cNvPr>
          <p:cNvSpPr>
            <a:spLocks noGrp="1"/>
          </p:cNvSpPr>
          <p:nvPr>
            <p:ph type="title"/>
          </p:nvPr>
        </p:nvSpPr>
        <p:spPr/>
        <p:txBody>
          <a:bodyPr>
            <a:normAutofit/>
          </a:bodyPr>
          <a:lstStyle/>
          <a:p>
            <a:r>
              <a:rPr lang="en-US" sz="3600" dirty="0">
                <a:solidFill>
                  <a:schemeClr val="tx1"/>
                </a:solidFill>
                <a:latin typeface="Arial" panose="020B0604020202020204" pitchFamily="34" charset="0"/>
                <a:cs typeface="Arial" panose="020B0604020202020204" pitchFamily="34" charset="0"/>
              </a:rPr>
              <a:t>Results of the Business Manager Salary Survey</a:t>
            </a:r>
          </a:p>
        </p:txBody>
      </p:sp>
      <p:graphicFrame>
        <p:nvGraphicFramePr>
          <p:cNvPr id="5" name="Content Placeholder 4">
            <a:extLst>
              <a:ext uri="{FF2B5EF4-FFF2-40B4-BE49-F238E27FC236}">
                <a16:creationId xmlns="" xmlns:a16="http://schemas.microsoft.com/office/drawing/2014/main" id="{27884321-4CAD-413B-B26F-9224D8E3EB4C}"/>
              </a:ext>
            </a:extLst>
          </p:cNvPr>
          <p:cNvGraphicFramePr>
            <a:graphicFrameLocks noGrp="1"/>
          </p:cNvGraphicFramePr>
          <p:nvPr>
            <p:ph idx="1"/>
            <p:extLst>
              <p:ext uri="{D42A27DB-BD31-4B8C-83A1-F6EECF244321}">
                <p14:modId xmlns:p14="http://schemas.microsoft.com/office/powerpoint/2010/main" val="293308589"/>
              </p:ext>
            </p:extLst>
          </p:nvPr>
        </p:nvGraphicFramePr>
        <p:xfrm>
          <a:off x="1096963" y="1846263"/>
          <a:ext cx="10055225"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 xmlns:a16="http://schemas.microsoft.com/office/drawing/2014/main" id="{9EEFD05D-2D2E-4DF9-B8D8-2BBDF34C4A4A}"/>
              </a:ext>
            </a:extLst>
          </p:cNvPr>
          <p:cNvSpPr>
            <a:spLocks noGrp="1"/>
          </p:cNvSpPr>
          <p:nvPr>
            <p:ph type="ftr" sz="quarter" idx="11"/>
          </p:nvPr>
        </p:nvSpPr>
        <p:spPr/>
        <p:txBody>
          <a:bodyPr/>
          <a:lstStyle/>
          <a:p>
            <a:r>
              <a:rPr lang="en-US"/>
              <a:t>DRAFT</a:t>
            </a:r>
            <a:endParaRPr lang="en-US" dirty="0"/>
          </a:p>
        </p:txBody>
      </p:sp>
    </p:spTree>
    <p:extLst>
      <p:ext uri="{BB962C8B-B14F-4D97-AF65-F5344CB8AC3E}">
        <p14:creationId xmlns:p14="http://schemas.microsoft.com/office/powerpoint/2010/main" val="236217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1"/>
            <a:ext cx="8863303" cy="762000"/>
          </a:xfrm>
        </p:spPr>
        <p:txBody>
          <a:bodyPr>
            <a:normAutofit/>
          </a:bodyPr>
          <a:lstStyle/>
          <a:p>
            <a:r>
              <a:rPr lang="en-US" sz="2400" dirty="0">
                <a:solidFill>
                  <a:schemeClr val="tx1"/>
                </a:solidFill>
                <a:latin typeface="Arial" panose="020B0604020202020204" pitchFamily="34" charset="0"/>
                <a:cs typeface="Arial" panose="020B0604020202020204" pitchFamily="34" charset="0"/>
              </a:rPr>
              <a:t>Project Manager – Gale LaRoche, Ph.D., J.D., SHRM-SCP</a:t>
            </a:r>
          </a:p>
        </p:txBody>
      </p:sp>
      <p:sp>
        <p:nvSpPr>
          <p:cNvPr id="3" name="Content Placeholder 2"/>
          <p:cNvSpPr>
            <a:spLocks noGrp="1"/>
          </p:cNvSpPr>
          <p:nvPr>
            <p:ph idx="1"/>
          </p:nvPr>
        </p:nvSpPr>
        <p:spPr/>
        <p:txBody>
          <a:bodyPr>
            <a:normAutofit/>
          </a:bodyPr>
          <a:lstStyle/>
          <a:p>
            <a:pPr marL="0" indent="0">
              <a:buNone/>
            </a:pPr>
            <a:endParaRPr lang="en-US" sz="1600"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 xmlns:a16="http://schemas.microsoft.com/office/drawing/2014/main" id="{069FE363-7E9A-4A23-8737-788C11280006}"/>
              </a:ext>
            </a:extLst>
          </p:cNvPr>
          <p:cNvSpPr>
            <a:spLocks noGrp="1"/>
          </p:cNvSpPr>
          <p:nvPr>
            <p:ph type="ftr" sz="quarter" idx="11"/>
          </p:nvPr>
        </p:nvSpPr>
        <p:spPr/>
        <p:txBody>
          <a:bodyPr/>
          <a:lstStyle/>
          <a:p>
            <a:r>
              <a:rPr lang="en-US"/>
              <a:t>DRAFT</a:t>
            </a:r>
            <a:endParaRPr lang="en-US" dirty="0"/>
          </a:p>
        </p:txBody>
      </p:sp>
      <p:graphicFrame>
        <p:nvGraphicFramePr>
          <p:cNvPr id="6" name="Diagram 5">
            <a:extLst>
              <a:ext uri="{FF2B5EF4-FFF2-40B4-BE49-F238E27FC236}">
                <a16:creationId xmlns="" xmlns:a16="http://schemas.microsoft.com/office/drawing/2014/main" id="{9F1CA6BE-1457-4084-B8EE-2CC5BF84B87F}"/>
              </a:ext>
            </a:extLst>
          </p:cNvPr>
          <p:cNvGraphicFramePr/>
          <p:nvPr>
            <p:extLst>
              <p:ext uri="{D42A27DB-BD31-4B8C-83A1-F6EECF244321}">
                <p14:modId xmlns:p14="http://schemas.microsoft.com/office/powerpoint/2010/main" val="1030860937"/>
              </p:ext>
            </p:extLst>
          </p:nvPr>
        </p:nvGraphicFramePr>
        <p:xfrm>
          <a:off x="931232" y="1216826"/>
          <a:ext cx="10387303" cy="4987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130489-1C8D-49A4-93C2-7A399C519E10}"/>
              </a:ext>
            </a:extLst>
          </p:cNvPr>
          <p:cNvSpPr>
            <a:spLocks noGrp="1"/>
          </p:cNvSpPr>
          <p:nvPr>
            <p:ph type="title"/>
          </p:nvPr>
        </p:nvSpPr>
        <p:spPr/>
        <p:txBody>
          <a:bodyPr>
            <a:normAutofit/>
          </a:bodyPr>
          <a:lstStyle/>
          <a:p>
            <a:r>
              <a:rPr lang="en-US" sz="3600" dirty="0">
                <a:solidFill>
                  <a:schemeClr val="tx1"/>
                </a:solidFill>
                <a:latin typeface="Arial" panose="020B0604020202020204" pitchFamily="34" charset="0"/>
                <a:cs typeface="Arial" panose="020B0604020202020204" pitchFamily="34" charset="0"/>
              </a:rPr>
              <a:t>Results of the Operations Coordinator Salary Survey</a:t>
            </a:r>
          </a:p>
        </p:txBody>
      </p:sp>
      <p:graphicFrame>
        <p:nvGraphicFramePr>
          <p:cNvPr id="5" name="Content Placeholder 4">
            <a:extLst>
              <a:ext uri="{FF2B5EF4-FFF2-40B4-BE49-F238E27FC236}">
                <a16:creationId xmlns="" xmlns:a16="http://schemas.microsoft.com/office/drawing/2014/main" id="{C84DCE45-E5A7-46A1-B066-F8BFD4FC83DC}"/>
              </a:ext>
            </a:extLst>
          </p:cNvPr>
          <p:cNvGraphicFramePr>
            <a:graphicFrameLocks noGrp="1"/>
          </p:cNvGraphicFramePr>
          <p:nvPr>
            <p:ph idx="1"/>
            <p:extLst>
              <p:ext uri="{D42A27DB-BD31-4B8C-83A1-F6EECF244321}">
                <p14:modId xmlns:p14="http://schemas.microsoft.com/office/powerpoint/2010/main" val="4062035005"/>
              </p:ext>
            </p:extLst>
          </p:nvPr>
        </p:nvGraphicFramePr>
        <p:xfrm>
          <a:off x="1096963" y="1846263"/>
          <a:ext cx="10055225"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 xmlns:a16="http://schemas.microsoft.com/office/drawing/2014/main" id="{C3582B4E-4F4D-49FF-9FFD-9B3A41F437AA}"/>
              </a:ext>
            </a:extLst>
          </p:cNvPr>
          <p:cNvSpPr>
            <a:spLocks noGrp="1"/>
          </p:cNvSpPr>
          <p:nvPr>
            <p:ph type="ftr" sz="quarter" idx="11"/>
          </p:nvPr>
        </p:nvSpPr>
        <p:spPr/>
        <p:txBody>
          <a:bodyPr/>
          <a:lstStyle/>
          <a:p>
            <a:r>
              <a:rPr lang="en-US"/>
              <a:t>DRAFT</a:t>
            </a:r>
            <a:endParaRPr lang="en-US" dirty="0"/>
          </a:p>
        </p:txBody>
      </p:sp>
    </p:spTree>
    <p:extLst>
      <p:ext uri="{BB962C8B-B14F-4D97-AF65-F5344CB8AC3E}">
        <p14:creationId xmlns:p14="http://schemas.microsoft.com/office/powerpoint/2010/main" val="277891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0DB691-061D-4668-85DC-B9CE4703D034}"/>
              </a:ext>
            </a:extLst>
          </p:cNvPr>
          <p:cNvSpPr>
            <a:spLocks noGrp="1"/>
          </p:cNvSpPr>
          <p:nvPr>
            <p:ph type="title"/>
          </p:nvPr>
        </p:nvSpPr>
        <p:spPr/>
        <p:txBody>
          <a:bodyPr>
            <a:normAutofit/>
          </a:bodyPr>
          <a:lstStyle/>
          <a:p>
            <a:r>
              <a:rPr lang="en-US" sz="3600" dirty="0">
                <a:solidFill>
                  <a:schemeClr val="tx1"/>
                </a:solidFill>
                <a:latin typeface="Arial" panose="020B0604020202020204" pitchFamily="34" charset="0"/>
                <a:cs typeface="Arial" panose="020B0604020202020204" pitchFamily="34" charset="0"/>
              </a:rPr>
              <a:t>Current Staff Salaries – Grades &amp; </a:t>
            </a:r>
            <a:r>
              <a:rPr lang="en-US" sz="3600" dirty="0" err="1">
                <a:solidFill>
                  <a:schemeClr val="tx1"/>
                </a:solidFill>
                <a:latin typeface="Arial" panose="020B0604020202020204" pitchFamily="34" charset="0"/>
                <a:cs typeface="Arial" panose="020B0604020202020204" pitchFamily="34" charset="0"/>
              </a:rPr>
              <a:t>Compa</a:t>
            </a:r>
            <a:r>
              <a:rPr lang="en-US" sz="3600" dirty="0">
                <a:solidFill>
                  <a:schemeClr val="tx1"/>
                </a:solidFill>
                <a:latin typeface="Arial" panose="020B0604020202020204" pitchFamily="34" charset="0"/>
                <a:cs typeface="Arial" panose="020B0604020202020204" pitchFamily="34" charset="0"/>
              </a:rPr>
              <a:t>-Ratios</a:t>
            </a:r>
          </a:p>
        </p:txBody>
      </p:sp>
      <p:sp>
        <p:nvSpPr>
          <p:cNvPr id="4" name="Footer Placeholder 3">
            <a:extLst>
              <a:ext uri="{FF2B5EF4-FFF2-40B4-BE49-F238E27FC236}">
                <a16:creationId xmlns="" xmlns:a16="http://schemas.microsoft.com/office/drawing/2014/main" id="{51AA2D8A-A03E-4576-83C1-13B700B51EC6}"/>
              </a:ext>
            </a:extLst>
          </p:cNvPr>
          <p:cNvSpPr>
            <a:spLocks noGrp="1"/>
          </p:cNvSpPr>
          <p:nvPr>
            <p:ph type="ftr" sz="quarter" idx="11"/>
          </p:nvPr>
        </p:nvSpPr>
        <p:spPr/>
        <p:txBody>
          <a:bodyPr/>
          <a:lstStyle/>
          <a:p>
            <a:r>
              <a:rPr lang="en-US"/>
              <a:t>DRAFT</a:t>
            </a:r>
            <a:endParaRPr lang="en-US" dirty="0"/>
          </a:p>
        </p:txBody>
      </p:sp>
      <p:graphicFrame>
        <p:nvGraphicFramePr>
          <p:cNvPr id="10" name="Content Placeholder 9">
            <a:extLst>
              <a:ext uri="{FF2B5EF4-FFF2-40B4-BE49-F238E27FC236}">
                <a16:creationId xmlns="" xmlns:a16="http://schemas.microsoft.com/office/drawing/2014/main" id="{C7902AC6-456E-42BB-B473-A2B03593260A}"/>
              </a:ext>
            </a:extLst>
          </p:cNvPr>
          <p:cNvGraphicFramePr>
            <a:graphicFrameLocks noGrp="1"/>
          </p:cNvGraphicFramePr>
          <p:nvPr>
            <p:ph idx="1"/>
            <p:extLst>
              <p:ext uri="{D42A27DB-BD31-4B8C-83A1-F6EECF244321}">
                <p14:modId xmlns:p14="http://schemas.microsoft.com/office/powerpoint/2010/main" val="3572620933"/>
              </p:ext>
            </p:extLst>
          </p:nvPr>
        </p:nvGraphicFramePr>
        <p:xfrm>
          <a:off x="2055812" y="2057400"/>
          <a:ext cx="8382000" cy="3886200"/>
        </p:xfrm>
        <a:graphic>
          <a:graphicData uri="http://schemas.openxmlformats.org/drawingml/2006/table">
            <a:tbl>
              <a:tblPr firstRow="1" firstCol="1" bandRow="1">
                <a:effectLst>
                  <a:outerShdw blurRad="76200" dir="18900000" sy="23000" kx="-1200000" algn="bl" rotWithShape="0">
                    <a:prstClr val="black">
                      <a:alpha val="20000"/>
                    </a:prstClr>
                  </a:outerShdw>
                </a:effectLst>
                <a:tableStyleId>{7DF18680-E054-41AD-8BC1-D1AEF772440D}</a:tableStyleId>
              </a:tblPr>
              <a:tblGrid>
                <a:gridCol w="2836120">
                  <a:extLst>
                    <a:ext uri="{9D8B030D-6E8A-4147-A177-3AD203B41FA5}">
                      <a16:colId xmlns="" xmlns:a16="http://schemas.microsoft.com/office/drawing/2014/main" val="4105954381"/>
                    </a:ext>
                  </a:extLst>
                </a:gridCol>
                <a:gridCol w="1207457">
                  <a:extLst>
                    <a:ext uri="{9D8B030D-6E8A-4147-A177-3AD203B41FA5}">
                      <a16:colId xmlns="" xmlns:a16="http://schemas.microsoft.com/office/drawing/2014/main" val="4254013405"/>
                    </a:ext>
                  </a:extLst>
                </a:gridCol>
                <a:gridCol w="1151297">
                  <a:extLst>
                    <a:ext uri="{9D8B030D-6E8A-4147-A177-3AD203B41FA5}">
                      <a16:colId xmlns="" xmlns:a16="http://schemas.microsoft.com/office/drawing/2014/main" val="1573882899"/>
                    </a:ext>
                  </a:extLst>
                </a:gridCol>
                <a:gridCol w="1207457">
                  <a:extLst>
                    <a:ext uri="{9D8B030D-6E8A-4147-A177-3AD203B41FA5}">
                      <a16:colId xmlns="" xmlns:a16="http://schemas.microsoft.com/office/drawing/2014/main" val="238075566"/>
                    </a:ext>
                  </a:extLst>
                </a:gridCol>
                <a:gridCol w="968774">
                  <a:extLst>
                    <a:ext uri="{9D8B030D-6E8A-4147-A177-3AD203B41FA5}">
                      <a16:colId xmlns="" xmlns:a16="http://schemas.microsoft.com/office/drawing/2014/main" val="4027298989"/>
                    </a:ext>
                  </a:extLst>
                </a:gridCol>
                <a:gridCol w="1010895">
                  <a:extLst>
                    <a:ext uri="{9D8B030D-6E8A-4147-A177-3AD203B41FA5}">
                      <a16:colId xmlns="" xmlns:a16="http://schemas.microsoft.com/office/drawing/2014/main" val="1595109039"/>
                    </a:ext>
                  </a:extLst>
                </a:gridCol>
              </a:tblGrid>
              <a:tr h="485775">
                <a:tc gridSpan="6">
                  <a:txBody>
                    <a:bodyPr/>
                    <a:lstStyle/>
                    <a:p>
                      <a:pPr algn="ctr" fontAlgn="b"/>
                      <a:r>
                        <a:rPr lang="en-US" sz="1200" u="none" strike="noStrike" dirty="0">
                          <a:effectLst/>
                          <a:latin typeface="Arial" panose="020B0604020202020204" pitchFamily="34" charset="0"/>
                          <a:cs typeface="Arial" panose="020B0604020202020204" pitchFamily="34" charset="0"/>
                        </a:rPr>
                        <a:t>Current Staff Salaries - Grades &amp; </a:t>
                      </a:r>
                      <a:r>
                        <a:rPr lang="en-US" sz="1200" u="none" strike="noStrike" dirty="0" err="1">
                          <a:effectLst/>
                          <a:latin typeface="Arial" panose="020B0604020202020204" pitchFamily="34" charset="0"/>
                          <a:cs typeface="Arial" panose="020B0604020202020204" pitchFamily="34" charset="0"/>
                        </a:rPr>
                        <a:t>Compa</a:t>
                      </a:r>
                      <a:r>
                        <a:rPr lang="en-US" sz="1200" u="none" strike="noStrike" dirty="0">
                          <a:effectLst/>
                          <a:latin typeface="Arial" panose="020B0604020202020204" pitchFamily="34" charset="0"/>
                          <a:cs typeface="Arial" panose="020B0604020202020204" pitchFamily="34" charset="0"/>
                        </a:rPr>
                        <a:t>-Ratios</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048807064"/>
                  </a:ext>
                </a:extLst>
              </a:tr>
              <a:tr h="485775">
                <a:tc>
                  <a:txBody>
                    <a:bodyPr/>
                    <a:lstStyle/>
                    <a:p>
                      <a:pPr algn="ctr" fontAlgn="b"/>
                      <a:r>
                        <a:rPr lang="en-US" sz="1200" u="none" strike="noStrike" dirty="0">
                          <a:effectLst/>
                          <a:latin typeface="Arial" panose="020B0604020202020204" pitchFamily="34" charset="0"/>
                          <a:cs typeface="Arial" panose="020B0604020202020204" pitchFamily="34" charset="0"/>
                        </a:rPr>
                        <a:t>Position</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lnT w="38100" cmpd="sng">
                      <a:noFill/>
                    </a:lnT>
                  </a:tcPr>
                </a:tc>
                <a:tc>
                  <a:txBody>
                    <a:bodyPr/>
                    <a:lstStyle/>
                    <a:p>
                      <a:pPr algn="ctr" fontAlgn="b"/>
                      <a:r>
                        <a:rPr lang="en-US" sz="1200" u="none" strike="noStrike" dirty="0">
                          <a:effectLst/>
                          <a:latin typeface="Arial" panose="020B0604020202020204" pitchFamily="34" charset="0"/>
                          <a:cs typeface="Arial" panose="020B0604020202020204" pitchFamily="34" charset="0"/>
                        </a:rPr>
                        <a:t>Current Salary</a:t>
                      </a:r>
                      <a:endParaRPr lang="en-US" sz="1200" b="1"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lnT w="38100" cmpd="sng">
                      <a:noFill/>
                    </a:lnT>
                  </a:tcPr>
                </a:tc>
                <a:tc>
                  <a:txBody>
                    <a:bodyPr/>
                    <a:lstStyle/>
                    <a:p>
                      <a:pPr algn="ctr" fontAlgn="b"/>
                      <a:r>
                        <a:rPr lang="en-US" sz="1200" u="none" strike="noStrike">
                          <a:effectLst/>
                          <a:latin typeface="Arial" panose="020B0604020202020204" pitchFamily="34" charset="0"/>
                          <a:cs typeface="Arial" panose="020B0604020202020204" pitchFamily="34" charset="0"/>
                        </a:rPr>
                        <a:t>Minimum</a:t>
                      </a:r>
                      <a:endParaRPr lang="en-US" sz="1200" b="1"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lnT w="38100" cmpd="sng">
                      <a:noFill/>
                    </a:lnT>
                  </a:tcPr>
                </a:tc>
                <a:tc>
                  <a:txBody>
                    <a:bodyPr/>
                    <a:lstStyle/>
                    <a:p>
                      <a:pPr algn="ctr" fontAlgn="b"/>
                      <a:r>
                        <a:rPr lang="en-US" sz="1200" u="none" strike="noStrike">
                          <a:effectLst/>
                          <a:latin typeface="Arial" panose="020B0604020202020204" pitchFamily="34" charset="0"/>
                          <a:cs typeface="Arial" panose="020B0604020202020204" pitchFamily="34" charset="0"/>
                        </a:rPr>
                        <a:t>Midpoint</a:t>
                      </a:r>
                      <a:endParaRPr lang="en-US" sz="1200" b="1"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lnT w="38100" cmpd="sng">
                      <a:noFill/>
                    </a:lnT>
                  </a:tcPr>
                </a:tc>
                <a:tc>
                  <a:txBody>
                    <a:bodyPr/>
                    <a:lstStyle/>
                    <a:p>
                      <a:pPr algn="ctr" fontAlgn="b"/>
                      <a:r>
                        <a:rPr lang="en-US" sz="1200" u="none" strike="noStrike">
                          <a:effectLst/>
                          <a:latin typeface="Arial" panose="020B0604020202020204" pitchFamily="34" charset="0"/>
                          <a:cs typeface="Arial" panose="020B0604020202020204" pitchFamily="34" charset="0"/>
                        </a:rPr>
                        <a:t>Maximum</a:t>
                      </a:r>
                      <a:endParaRPr lang="en-US" sz="1200" b="1"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lnT w="38100" cmpd="sng">
                      <a:noFill/>
                    </a:lnT>
                  </a:tcPr>
                </a:tc>
                <a:tc>
                  <a:txBody>
                    <a:bodyPr/>
                    <a:lstStyle/>
                    <a:p>
                      <a:pPr algn="ctr" fontAlgn="b"/>
                      <a:r>
                        <a:rPr lang="en-US" sz="1200" u="none" strike="noStrike">
                          <a:effectLst/>
                          <a:latin typeface="Arial" panose="020B0604020202020204" pitchFamily="34" charset="0"/>
                          <a:cs typeface="Arial" panose="020B0604020202020204" pitchFamily="34" charset="0"/>
                        </a:rPr>
                        <a:t>Compa-Ratio</a:t>
                      </a:r>
                      <a:endParaRPr lang="en-US" sz="1200" b="1"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lnT w="38100" cmpd="sng">
                      <a:noFill/>
                    </a:lnT>
                  </a:tcPr>
                </a:tc>
                <a:extLst>
                  <a:ext uri="{0D108BD9-81ED-4DB2-BD59-A6C34878D82A}">
                    <a16:rowId xmlns="" xmlns:a16="http://schemas.microsoft.com/office/drawing/2014/main" val="2285225022"/>
                  </a:ext>
                </a:extLst>
              </a:tr>
              <a:tr h="485775">
                <a:tc>
                  <a:txBody>
                    <a:bodyPr/>
                    <a:lstStyle/>
                    <a:p>
                      <a:pPr algn="l" fontAlgn="b"/>
                      <a:r>
                        <a:rPr lang="en-US" sz="1200" u="none" strike="noStrike" dirty="0">
                          <a:effectLst/>
                          <a:latin typeface="Arial" panose="020B0604020202020204" pitchFamily="34" charset="0"/>
                          <a:cs typeface="Arial" panose="020B0604020202020204" pitchFamily="34" charset="0"/>
                        </a:rPr>
                        <a:t>Executive Director</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$191,008</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 $       153,251 </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 $        191,564 </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 $   229,877 </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99.710%</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1385495443"/>
                  </a:ext>
                </a:extLst>
              </a:tr>
              <a:tr h="485775">
                <a:tc>
                  <a:txBody>
                    <a:bodyPr/>
                    <a:lstStyle/>
                    <a:p>
                      <a:pPr algn="l" fontAlgn="b"/>
                      <a:r>
                        <a:rPr lang="en-US" sz="1200" u="none" strike="noStrike" dirty="0">
                          <a:effectLst/>
                          <a:latin typeface="Arial" panose="020B0604020202020204" pitchFamily="34" charset="0"/>
                          <a:cs typeface="Arial" panose="020B0604020202020204" pitchFamily="34" charset="0"/>
                        </a:rPr>
                        <a:t>Deputy Director</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$96,000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 $         96,000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 $        125,000 </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 $   154,000 </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76.800%</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2122537291"/>
                  </a:ext>
                </a:extLst>
              </a:tr>
              <a:tr h="485775">
                <a:tc>
                  <a:txBody>
                    <a:bodyPr/>
                    <a:lstStyle/>
                    <a:p>
                      <a:pPr algn="l" fontAlgn="b"/>
                      <a:r>
                        <a:rPr lang="en-US" sz="1200" u="none" strike="noStrike" dirty="0">
                          <a:effectLst/>
                          <a:latin typeface="Arial" panose="020B0604020202020204" pitchFamily="34" charset="0"/>
                          <a:cs typeface="Arial" panose="020B0604020202020204" pitchFamily="34" charset="0"/>
                        </a:rPr>
                        <a:t>Finance &amp; Administration Manager</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$69,000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 $         65,000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 $          72,199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 $     96,000 </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95.569%</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2623629360"/>
                  </a:ext>
                </a:extLst>
              </a:tr>
              <a:tr h="485775">
                <a:tc>
                  <a:txBody>
                    <a:bodyPr/>
                    <a:lstStyle/>
                    <a:p>
                      <a:pPr algn="l" fontAlgn="b"/>
                      <a:r>
                        <a:rPr lang="en-US" sz="1200" u="none" strike="noStrike" dirty="0">
                          <a:effectLst/>
                          <a:latin typeface="Arial" panose="020B0604020202020204" pitchFamily="34" charset="0"/>
                          <a:cs typeface="Arial" panose="020B0604020202020204" pitchFamily="34" charset="0"/>
                        </a:rPr>
                        <a:t>Operations Manager</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$69,000</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 $         69,000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 $          72,199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 $     96,000 </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95.569%</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1490080648"/>
                  </a:ext>
                </a:extLst>
              </a:tr>
              <a:tr h="485775">
                <a:tc>
                  <a:txBody>
                    <a:bodyPr/>
                    <a:lstStyle/>
                    <a:p>
                      <a:pPr algn="l" fontAlgn="b"/>
                      <a:r>
                        <a:rPr lang="en-US" sz="1200" u="none" strike="noStrike" dirty="0">
                          <a:effectLst/>
                          <a:latin typeface="Arial" panose="020B0604020202020204" pitchFamily="34" charset="0"/>
                          <a:cs typeface="Arial" panose="020B0604020202020204" pitchFamily="34" charset="0"/>
                        </a:rPr>
                        <a:t>Business Manager</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$55,275</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 $         47,500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 $          56,569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 $     67,000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97.713%</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3186397691"/>
                  </a:ext>
                </a:extLst>
              </a:tr>
              <a:tr h="485775">
                <a:tc>
                  <a:txBody>
                    <a:bodyPr/>
                    <a:lstStyle/>
                    <a:p>
                      <a:pPr algn="l" fontAlgn="b"/>
                      <a:r>
                        <a:rPr lang="en-US" sz="1200" u="none" strike="noStrike" dirty="0">
                          <a:effectLst/>
                          <a:latin typeface="Arial" panose="020B0604020202020204" pitchFamily="34" charset="0"/>
                          <a:cs typeface="Arial" panose="020B0604020202020204" pitchFamily="34" charset="0"/>
                        </a:rPr>
                        <a:t>Operations Coordinator</a:t>
                      </a:r>
                      <a:endParaRPr lang="en-US" sz="12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a:effectLst/>
                          <a:latin typeface="Arial" panose="020B0604020202020204" pitchFamily="34" charset="0"/>
                          <a:cs typeface="Arial" panose="020B0604020202020204" pitchFamily="34" charset="0"/>
                        </a:rPr>
                        <a:t>$47,738</a:t>
                      </a:r>
                      <a:endParaRPr lang="en-US" sz="1200" b="0" i="0" u="none" strike="noStrike">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 $         47,500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 $          48,867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 $     67,000 </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tc>
                  <a:txBody>
                    <a:bodyPr/>
                    <a:lstStyle/>
                    <a:p>
                      <a:pPr algn="ctr" fontAlgn="b"/>
                      <a:r>
                        <a:rPr lang="en-US" sz="1200" u="none" strike="noStrike" dirty="0">
                          <a:effectLst/>
                          <a:latin typeface="Arial" panose="020B0604020202020204" pitchFamily="34" charset="0"/>
                          <a:cs typeface="Arial" panose="020B0604020202020204" pitchFamily="34" charset="0"/>
                        </a:rPr>
                        <a:t>97.690%</a:t>
                      </a:r>
                      <a:endParaRPr lang="en-US" sz="1200" b="0" i="0" u="none" strike="noStrike" dirty="0">
                        <a:solidFill>
                          <a:schemeClr val="tx1"/>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4240504627"/>
                  </a:ext>
                </a:extLst>
              </a:tr>
            </a:tbl>
          </a:graphicData>
        </a:graphic>
      </p:graphicFrame>
    </p:spTree>
    <p:extLst>
      <p:ext uri="{BB962C8B-B14F-4D97-AF65-F5344CB8AC3E}">
        <p14:creationId xmlns:p14="http://schemas.microsoft.com/office/powerpoint/2010/main" val="187389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D83E36-E87A-41CE-954C-9537197044CA}"/>
              </a:ext>
            </a:extLst>
          </p:cNvPr>
          <p:cNvSpPr>
            <a:spLocks noGrp="1"/>
          </p:cNvSpPr>
          <p:nvPr>
            <p:ph type="title"/>
          </p:nvPr>
        </p:nvSpPr>
        <p:spPr/>
        <p:txBody>
          <a:bodyPr>
            <a:normAutofit/>
          </a:bodyPr>
          <a:lstStyle/>
          <a:p>
            <a:r>
              <a:rPr lang="en-US" sz="3600" dirty="0">
                <a:solidFill>
                  <a:schemeClr val="tx1"/>
                </a:solidFill>
                <a:latin typeface="Arial" panose="020B0604020202020204" pitchFamily="34" charset="0"/>
                <a:cs typeface="Arial" panose="020B0604020202020204" pitchFamily="34" charset="0"/>
              </a:rPr>
              <a:t>Proposed Staff Salary Grades </a:t>
            </a:r>
          </a:p>
        </p:txBody>
      </p:sp>
      <p:graphicFrame>
        <p:nvGraphicFramePr>
          <p:cNvPr id="5" name="Content Placeholder 4">
            <a:extLst>
              <a:ext uri="{FF2B5EF4-FFF2-40B4-BE49-F238E27FC236}">
                <a16:creationId xmlns="" xmlns:a16="http://schemas.microsoft.com/office/drawing/2014/main" id="{CB5F9B9E-6A4B-4649-A820-00723BFCF8A2}"/>
              </a:ext>
            </a:extLst>
          </p:cNvPr>
          <p:cNvGraphicFramePr>
            <a:graphicFrameLocks noGrp="1"/>
          </p:cNvGraphicFramePr>
          <p:nvPr>
            <p:ph idx="1"/>
            <p:extLst>
              <p:ext uri="{D42A27DB-BD31-4B8C-83A1-F6EECF244321}">
                <p14:modId xmlns:p14="http://schemas.microsoft.com/office/powerpoint/2010/main" val="285397886"/>
              </p:ext>
            </p:extLst>
          </p:nvPr>
        </p:nvGraphicFramePr>
        <p:xfrm>
          <a:off x="1815556" y="2133600"/>
          <a:ext cx="8618656" cy="3733800"/>
        </p:xfrm>
        <a:graphic>
          <a:graphicData uri="http://schemas.openxmlformats.org/drawingml/2006/table">
            <a:tbl>
              <a:tblPr firstRow="1" firstCol="1" bandRow="1">
                <a:effectLst>
                  <a:outerShdw blurRad="76200" dir="18900000" sy="23000" kx="-1200000" algn="bl" rotWithShape="0">
                    <a:prstClr val="black">
                      <a:alpha val="20000"/>
                    </a:prstClr>
                  </a:outerShdw>
                </a:effectLst>
                <a:tableStyleId>{7DF18680-E054-41AD-8BC1-D1AEF772440D}</a:tableStyleId>
              </a:tblPr>
              <a:tblGrid>
                <a:gridCol w="3064051">
                  <a:extLst>
                    <a:ext uri="{9D8B030D-6E8A-4147-A177-3AD203B41FA5}">
                      <a16:colId xmlns="" xmlns:a16="http://schemas.microsoft.com/office/drawing/2014/main" val="1056740953"/>
                    </a:ext>
                  </a:extLst>
                </a:gridCol>
                <a:gridCol w="1080118">
                  <a:extLst>
                    <a:ext uri="{9D8B030D-6E8A-4147-A177-3AD203B41FA5}">
                      <a16:colId xmlns="" xmlns:a16="http://schemas.microsoft.com/office/drawing/2014/main" val="4214981366"/>
                    </a:ext>
                  </a:extLst>
                </a:gridCol>
                <a:gridCol w="1475284">
                  <a:extLst>
                    <a:ext uri="{9D8B030D-6E8A-4147-A177-3AD203B41FA5}">
                      <a16:colId xmlns="" xmlns:a16="http://schemas.microsoft.com/office/drawing/2014/main" val="2268465986"/>
                    </a:ext>
                  </a:extLst>
                </a:gridCol>
                <a:gridCol w="1416515">
                  <a:extLst>
                    <a:ext uri="{9D8B030D-6E8A-4147-A177-3AD203B41FA5}">
                      <a16:colId xmlns="" xmlns:a16="http://schemas.microsoft.com/office/drawing/2014/main" val="2670626452"/>
                    </a:ext>
                  </a:extLst>
                </a:gridCol>
                <a:gridCol w="1582688">
                  <a:extLst>
                    <a:ext uri="{9D8B030D-6E8A-4147-A177-3AD203B41FA5}">
                      <a16:colId xmlns="" xmlns:a16="http://schemas.microsoft.com/office/drawing/2014/main" val="3462409413"/>
                    </a:ext>
                  </a:extLst>
                </a:gridCol>
              </a:tblGrid>
              <a:tr h="397341">
                <a:tc gridSpan="5">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Proposed Staff Salary Grades</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083910371"/>
                  </a:ext>
                </a:extLst>
              </a:tr>
              <a:tr h="679091">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Position</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Grade</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Minimum</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Midpoint</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Maximum</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2784368306"/>
                  </a:ext>
                </a:extLst>
              </a:tr>
              <a:tr h="397341">
                <a:tc>
                  <a:txBody>
                    <a:bodyPr/>
                    <a:lstStyle/>
                    <a:p>
                      <a:pPr marL="0" marR="0">
                        <a:lnSpc>
                          <a:spcPct val="125000"/>
                        </a:lnSpc>
                        <a:spcBef>
                          <a:spcPts val="0"/>
                        </a:spcBef>
                        <a:spcAft>
                          <a:spcPts val="0"/>
                        </a:spcAft>
                      </a:pPr>
                      <a:r>
                        <a:rPr lang="en-US" sz="1200">
                          <a:effectLst/>
                          <a:latin typeface="Arial" panose="020B0604020202020204" pitchFamily="34" charset="0"/>
                          <a:cs typeface="Arial" panose="020B0604020202020204" pitchFamily="34" charset="0"/>
                        </a:rPr>
                        <a:t>Executive Director</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39</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$ 153,251</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$ 191,564</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    229,877</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677352633"/>
                  </a:ext>
                </a:extLst>
              </a:tr>
              <a:tr h="397341">
                <a:tc>
                  <a:txBody>
                    <a:bodyPr/>
                    <a:lstStyle/>
                    <a:p>
                      <a:pPr marL="0" marR="0">
                        <a:lnSpc>
                          <a:spcPct val="125000"/>
                        </a:lnSpc>
                        <a:spcBef>
                          <a:spcPts val="0"/>
                        </a:spcBef>
                        <a:spcAft>
                          <a:spcPts val="0"/>
                        </a:spcAft>
                      </a:pPr>
                      <a:r>
                        <a:rPr lang="en-US" sz="1200">
                          <a:effectLst/>
                          <a:latin typeface="Arial" panose="020B0604020202020204" pitchFamily="34" charset="0"/>
                          <a:cs typeface="Arial" panose="020B0604020202020204" pitchFamily="34" charset="0"/>
                        </a:rPr>
                        <a:t>Deputy Director</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29</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    94,083</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$ 117,604</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    141,125</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4114283024"/>
                  </a:ext>
                </a:extLst>
              </a:tr>
              <a:tr h="670663">
                <a:tc>
                  <a:txBody>
                    <a:bodyPr/>
                    <a:lstStyle/>
                    <a:p>
                      <a:pPr marL="0" marR="0">
                        <a:lnSpc>
                          <a:spcPct val="125000"/>
                        </a:lnSpc>
                        <a:spcBef>
                          <a:spcPts val="0"/>
                        </a:spcBef>
                        <a:spcAft>
                          <a:spcPts val="0"/>
                        </a:spcAft>
                      </a:pPr>
                      <a:r>
                        <a:rPr lang="en-US" sz="1200">
                          <a:effectLst/>
                          <a:latin typeface="Arial" panose="020B0604020202020204" pitchFamily="34" charset="0"/>
                          <a:cs typeface="Arial" panose="020B0604020202020204" pitchFamily="34" charset="0"/>
                        </a:rPr>
                        <a:t>Finance &amp; Administration Manager</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24</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    73,717</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   92,146</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    110,575</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590794325"/>
                  </a:ext>
                </a:extLst>
              </a:tr>
              <a:tr h="397341">
                <a:tc>
                  <a:txBody>
                    <a:bodyPr/>
                    <a:lstStyle/>
                    <a:p>
                      <a:pPr marL="0" marR="0">
                        <a:lnSpc>
                          <a:spcPct val="125000"/>
                        </a:lnSpc>
                        <a:spcBef>
                          <a:spcPts val="0"/>
                        </a:spcBef>
                        <a:spcAft>
                          <a:spcPts val="0"/>
                        </a:spcAft>
                      </a:pPr>
                      <a:r>
                        <a:rPr lang="en-US" sz="1200">
                          <a:effectLst/>
                          <a:latin typeface="Arial" panose="020B0604020202020204" pitchFamily="34" charset="0"/>
                          <a:cs typeface="Arial" panose="020B0604020202020204" pitchFamily="34" charset="0"/>
                        </a:rPr>
                        <a:t>Operations Manager</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23</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       $   70,206</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   87,758</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    105,309</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926795184"/>
                  </a:ext>
                </a:extLst>
              </a:tr>
              <a:tr h="397341">
                <a:tc>
                  <a:txBody>
                    <a:bodyPr/>
                    <a:lstStyle/>
                    <a:p>
                      <a:pPr marL="0" marR="0">
                        <a:lnSpc>
                          <a:spcPct val="125000"/>
                        </a:lnSpc>
                        <a:spcBef>
                          <a:spcPts val="0"/>
                        </a:spcBef>
                        <a:spcAft>
                          <a:spcPts val="0"/>
                        </a:spcAft>
                      </a:pPr>
                      <a:r>
                        <a:rPr lang="en-US" sz="1200">
                          <a:effectLst/>
                          <a:latin typeface="Arial" panose="020B0604020202020204" pitchFamily="34" charset="0"/>
                          <a:cs typeface="Arial" panose="020B0604020202020204" pitchFamily="34" charset="0"/>
                        </a:rPr>
                        <a:t>Business Manager</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20</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    60,647</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   75,809</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      90,970</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2476446465"/>
                  </a:ext>
                </a:extLst>
              </a:tr>
              <a:tr h="397341">
                <a:tc>
                  <a:txBody>
                    <a:bodyPr/>
                    <a:lstStyle/>
                    <a:p>
                      <a:pPr marL="0" marR="0">
                        <a:lnSpc>
                          <a:spcPct val="125000"/>
                        </a:lnSpc>
                        <a:spcBef>
                          <a:spcPts val="0"/>
                        </a:spcBef>
                        <a:spcAft>
                          <a:spcPts val="0"/>
                        </a:spcAft>
                      </a:pPr>
                      <a:r>
                        <a:rPr lang="en-US" sz="1200">
                          <a:effectLst/>
                          <a:latin typeface="Arial" panose="020B0604020202020204" pitchFamily="34" charset="0"/>
                          <a:cs typeface="Arial" panose="020B0604020202020204" pitchFamily="34" charset="0"/>
                        </a:rPr>
                        <a:t>Operations Coordinator</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a:effectLst/>
                          <a:latin typeface="Arial" panose="020B0604020202020204" pitchFamily="34" charset="0"/>
                          <a:cs typeface="Arial" panose="020B0604020202020204" pitchFamily="34" charset="0"/>
                        </a:rPr>
                        <a:t>13</a:t>
                      </a:r>
                      <a:endParaRPr lang="en-US" sz="120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    43,101</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   53,876</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tc>
                  <a:txBody>
                    <a:bodyPr/>
                    <a:lstStyle/>
                    <a:p>
                      <a:pPr marL="0" marR="0" algn="ctr">
                        <a:lnSpc>
                          <a:spcPct val="125000"/>
                        </a:lnSpc>
                        <a:spcBef>
                          <a:spcPts val="0"/>
                        </a:spcBef>
                        <a:spcAft>
                          <a:spcPts val="0"/>
                        </a:spcAft>
                      </a:pPr>
                      <a:r>
                        <a:rPr lang="en-US" sz="1200" dirty="0">
                          <a:effectLst/>
                          <a:latin typeface="Arial" panose="020B0604020202020204" pitchFamily="34" charset="0"/>
                          <a:cs typeface="Arial" panose="020B0604020202020204" pitchFamily="34" charset="0"/>
                        </a:rPr>
                        <a:t>$      64,651</a:t>
                      </a:r>
                      <a:endParaRPr lang="en-US" sz="1200" dirty="0">
                        <a:solidFill>
                          <a:srgbClr val="4C483D"/>
                        </a:solidFill>
                        <a:effectLst/>
                        <a:latin typeface="Arial" panose="020B0604020202020204" pitchFamily="34" charset="0"/>
                        <a:ea typeface="MS Mincho" panose="02020609040205080304" pitchFamily="49" charset="-128"/>
                        <a:cs typeface="Arial" panose="020B0604020202020204" pitchFamily="34" charset="0"/>
                      </a:endParaRPr>
                    </a:p>
                  </a:txBody>
                  <a:tcPr marL="68580" marR="68580" marT="0" marB="0" anchor="ctr"/>
                </a:tc>
                <a:extLst>
                  <a:ext uri="{0D108BD9-81ED-4DB2-BD59-A6C34878D82A}">
                    <a16:rowId xmlns="" xmlns:a16="http://schemas.microsoft.com/office/drawing/2014/main" val="933775098"/>
                  </a:ext>
                </a:extLst>
              </a:tr>
            </a:tbl>
          </a:graphicData>
        </a:graphic>
      </p:graphicFrame>
      <p:sp>
        <p:nvSpPr>
          <p:cNvPr id="4" name="Footer Placeholder 3">
            <a:extLst>
              <a:ext uri="{FF2B5EF4-FFF2-40B4-BE49-F238E27FC236}">
                <a16:creationId xmlns="" xmlns:a16="http://schemas.microsoft.com/office/drawing/2014/main" id="{9BEFDC71-048B-4549-9E54-A818F7611B5F}"/>
              </a:ext>
            </a:extLst>
          </p:cNvPr>
          <p:cNvSpPr>
            <a:spLocks noGrp="1"/>
          </p:cNvSpPr>
          <p:nvPr>
            <p:ph type="ftr" sz="quarter" idx="11"/>
          </p:nvPr>
        </p:nvSpPr>
        <p:spPr/>
        <p:txBody>
          <a:bodyPr/>
          <a:lstStyle/>
          <a:p>
            <a:r>
              <a:rPr lang="en-US"/>
              <a:t>DRAFT</a:t>
            </a:r>
            <a:endParaRPr lang="en-US" dirty="0"/>
          </a:p>
        </p:txBody>
      </p:sp>
    </p:spTree>
    <p:extLst>
      <p:ext uri="{BB962C8B-B14F-4D97-AF65-F5344CB8AC3E}">
        <p14:creationId xmlns:p14="http://schemas.microsoft.com/office/powerpoint/2010/main" val="214299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 xmlns:a16="http://schemas.microsoft.com/office/drawing/2014/main" id="{149E8550-B31C-475E-94FB-1099F74BE4B4}"/>
              </a:ext>
            </a:extLst>
          </p:cNvPr>
          <p:cNvSpPr>
            <a:spLocks noGrp="1"/>
          </p:cNvSpPr>
          <p:nvPr>
            <p:ph type="title"/>
          </p:nvPr>
        </p:nvSpPr>
        <p:spPr/>
        <p:txBody>
          <a:bodyPr/>
          <a:lstStyle/>
          <a:p>
            <a:endParaRPr lang="en-US"/>
          </a:p>
        </p:txBody>
      </p:sp>
      <p:pic>
        <p:nvPicPr>
          <p:cNvPr id="8" name="Content Placeholder 7">
            <a:extLst>
              <a:ext uri="{FF2B5EF4-FFF2-40B4-BE49-F238E27FC236}">
                <a16:creationId xmlns="" xmlns:a16="http://schemas.microsoft.com/office/drawing/2014/main" id="{79CA2895-41C1-43F6-BDC0-AA5FC7F0973C}"/>
              </a:ext>
            </a:extLst>
          </p:cNvPr>
          <p:cNvPicPr>
            <a:picLocks noGrp="1" noChangeAspect="1"/>
          </p:cNvPicPr>
          <p:nvPr>
            <p:ph idx="1"/>
          </p:nvPr>
        </p:nvPicPr>
        <p:blipFill>
          <a:blip r:embed="rId3"/>
          <a:stretch>
            <a:fillRect/>
          </a:stretch>
        </p:blipFill>
        <p:spPr>
          <a:xfrm>
            <a:off x="608012" y="3124200"/>
            <a:ext cx="2733675" cy="1009650"/>
          </a:xfrm>
        </p:spPr>
      </p:pic>
      <p:sp>
        <p:nvSpPr>
          <p:cNvPr id="11" name="Text Placeholder 10">
            <a:extLst>
              <a:ext uri="{FF2B5EF4-FFF2-40B4-BE49-F238E27FC236}">
                <a16:creationId xmlns="" xmlns:a16="http://schemas.microsoft.com/office/drawing/2014/main" id="{D5EADE79-DE11-4577-8741-98F8C6C05C33}"/>
              </a:ext>
            </a:extLst>
          </p:cNvPr>
          <p:cNvSpPr>
            <a:spLocks noGrp="1"/>
          </p:cNvSpPr>
          <p:nvPr>
            <p:ph type="body" sz="half" idx="2"/>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Footer Placeholder 3">
            <a:extLst>
              <a:ext uri="{FF2B5EF4-FFF2-40B4-BE49-F238E27FC236}">
                <a16:creationId xmlns="" xmlns:a16="http://schemas.microsoft.com/office/drawing/2014/main" id="{9D19803E-FAE5-429A-A505-496181E02FBD}"/>
              </a:ext>
            </a:extLst>
          </p:cNvPr>
          <p:cNvSpPr>
            <a:spLocks noGrp="1"/>
          </p:cNvSpPr>
          <p:nvPr>
            <p:ph type="ftr" sz="quarter" idx="11"/>
          </p:nvPr>
        </p:nvSpPr>
        <p:spPr/>
        <p:txBody>
          <a:bodyPr>
            <a:normAutofit/>
          </a:bodyPr>
          <a:lstStyle/>
          <a:p>
            <a:pPr algn="l">
              <a:spcAft>
                <a:spcPts val="600"/>
              </a:spcAft>
            </a:pPr>
            <a:r>
              <a:rPr lang="en-US"/>
              <a:t>DRAFT</a:t>
            </a:r>
          </a:p>
        </p:txBody>
      </p:sp>
      <p:sp>
        <p:nvSpPr>
          <p:cNvPr id="13" name="TextBox 12">
            <a:extLst>
              <a:ext uri="{FF2B5EF4-FFF2-40B4-BE49-F238E27FC236}">
                <a16:creationId xmlns="" xmlns:a16="http://schemas.microsoft.com/office/drawing/2014/main" id="{477FAF46-0747-4C03-8ED3-6E6C21BD3BCB}"/>
              </a:ext>
            </a:extLst>
          </p:cNvPr>
          <p:cNvSpPr txBox="1"/>
          <p:nvPr/>
        </p:nvSpPr>
        <p:spPr>
          <a:xfrm>
            <a:off x="5637212" y="2743200"/>
            <a:ext cx="3809128"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40519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Introduction</a:t>
            </a:r>
          </a:p>
        </p:txBody>
      </p:sp>
      <p:sp>
        <p:nvSpPr>
          <p:cNvPr id="9" name="Content Placeholder 8">
            <a:extLst>
              <a:ext uri="{FF2B5EF4-FFF2-40B4-BE49-F238E27FC236}">
                <a16:creationId xmlns="" xmlns:a16="http://schemas.microsoft.com/office/drawing/2014/main" id="{627D25BF-FE2A-4F31-9154-575E468037D7}"/>
              </a:ext>
            </a:extLst>
          </p:cNvPr>
          <p:cNvSpPr>
            <a:spLocks noGrp="1"/>
          </p:cNvSpPr>
          <p:nvPr>
            <p:ph idx="1"/>
          </p:nvPr>
        </p:nvSpPr>
        <p:spPr/>
        <p:txBody>
          <a:bodyPr/>
          <a:lstStyle/>
          <a:p>
            <a:pPr marL="0" indent="0">
              <a:buNone/>
            </a:pPr>
            <a:endParaRPr lang="en-US" dirty="0"/>
          </a:p>
        </p:txBody>
      </p:sp>
      <p:sp>
        <p:nvSpPr>
          <p:cNvPr id="4" name="Footer Placeholder 3">
            <a:extLst>
              <a:ext uri="{FF2B5EF4-FFF2-40B4-BE49-F238E27FC236}">
                <a16:creationId xmlns="" xmlns:a16="http://schemas.microsoft.com/office/drawing/2014/main" id="{3AA924F8-5868-4B6F-BCED-A3E4B69255A0}"/>
              </a:ext>
            </a:extLst>
          </p:cNvPr>
          <p:cNvSpPr>
            <a:spLocks noGrp="1"/>
          </p:cNvSpPr>
          <p:nvPr>
            <p:ph type="ftr" sz="quarter" idx="11"/>
          </p:nvPr>
        </p:nvSpPr>
        <p:spPr/>
        <p:txBody>
          <a:bodyPr/>
          <a:lstStyle/>
          <a:p>
            <a:r>
              <a:rPr lang="en-US" dirty="0"/>
              <a:t>DRAFT</a:t>
            </a:r>
          </a:p>
        </p:txBody>
      </p:sp>
      <p:sp>
        <p:nvSpPr>
          <p:cNvPr id="10" name="Arrow: Pentagon 9">
            <a:extLst>
              <a:ext uri="{FF2B5EF4-FFF2-40B4-BE49-F238E27FC236}">
                <a16:creationId xmlns="" xmlns:a16="http://schemas.microsoft.com/office/drawing/2014/main" id="{DAC06F09-BB1C-4DED-BF02-F898605B3369}"/>
              </a:ext>
            </a:extLst>
          </p:cNvPr>
          <p:cNvSpPr/>
          <p:nvPr/>
        </p:nvSpPr>
        <p:spPr>
          <a:xfrm>
            <a:off x="1293812" y="1828800"/>
            <a:ext cx="5638800" cy="1828800"/>
          </a:xfrm>
          <a:prstGeom prst="homePlat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0" anchor="ctr"/>
          <a:lstStyle/>
          <a:p>
            <a:r>
              <a:rPr lang="en-US" sz="2000" dirty="0">
                <a:solidFill>
                  <a:schemeClr val="tx1"/>
                </a:solidFill>
                <a:latin typeface="Arial" panose="020B0604020202020204" pitchFamily="34" charset="0"/>
                <a:cs typeface="Arial" panose="020B0604020202020204" pitchFamily="34" charset="0"/>
              </a:rPr>
              <a:t>ADK Consulting &amp; Executive Search was </a:t>
            </a:r>
          </a:p>
          <a:p>
            <a:r>
              <a:rPr lang="en-US" sz="2000" dirty="0">
                <a:solidFill>
                  <a:schemeClr val="tx1"/>
                </a:solidFill>
                <a:latin typeface="Arial" panose="020B0604020202020204" pitchFamily="34" charset="0"/>
                <a:cs typeface="Arial" panose="020B0604020202020204" pitchFamily="34" charset="0"/>
              </a:rPr>
              <a:t>Engaged by the Boca Raton Airport Authority (the Authority) to research and review salary information and compensation structure for the Authority’s leadership staff</a:t>
            </a:r>
          </a:p>
        </p:txBody>
      </p:sp>
      <p:sp>
        <p:nvSpPr>
          <p:cNvPr id="11" name="Arrow: Pentagon 10">
            <a:extLst>
              <a:ext uri="{FF2B5EF4-FFF2-40B4-BE49-F238E27FC236}">
                <a16:creationId xmlns="" xmlns:a16="http://schemas.microsoft.com/office/drawing/2014/main" id="{0DB4A009-3AE9-43D7-A2A3-28CE29502D56}"/>
              </a:ext>
            </a:extLst>
          </p:cNvPr>
          <p:cNvSpPr/>
          <p:nvPr/>
        </p:nvSpPr>
        <p:spPr>
          <a:xfrm>
            <a:off x="2360612" y="3886333"/>
            <a:ext cx="7772400" cy="1981200"/>
          </a:xfrm>
          <a:prstGeom prst="homePlat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r>
              <a:rPr lang="en-US" dirty="0">
                <a:solidFill>
                  <a:schemeClr val="tx1"/>
                </a:solidFill>
                <a:latin typeface="Arial" panose="020B0604020202020204" pitchFamily="34" charset="0"/>
                <a:cs typeface="Arial" panose="020B0604020202020204" pitchFamily="34" charset="0"/>
              </a:rPr>
              <a:t>The airport industry is dynamic, complex, and continuously </a:t>
            </a:r>
          </a:p>
          <a:p>
            <a:r>
              <a:rPr lang="en-US" dirty="0">
                <a:solidFill>
                  <a:schemeClr val="tx1"/>
                </a:solidFill>
                <a:latin typeface="Arial" panose="020B0604020202020204" pitchFamily="34" charset="0"/>
                <a:cs typeface="Arial" panose="020B0604020202020204" pitchFamily="34" charset="0"/>
              </a:rPr>
              <a:t>evolving. A fair and market-competitive compensation model that is tailored to meet the specific needs for the leadership staff is key to attract and retain the best talent to ensure the long-term success of the Authority.    </a:t>
            </a:r>
          </a:p>
        </p:txBody>
      </p:sp>
    </p:spTree>
    <p:extLst>
      <p:ext uri="{BB962C8B-B14F-4D97-AF65-F5344CB8AC3E}">
        <p14:creationId xmlns:p14="http://schemas.microsoft.com/office/powerpoint/2010/main" val="364300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latin typeface="Arial" panose="020B0604020202020204" pitchFamily="34" charset="0"/>
                <a:cs typeface="Arial" panose="020B0604020202020204" pitchFamily="34" charset="0"/>
              </a:rPr>
              <a:t>Executive Summary &amp; Key Findings</a:t>
            </a:r>
          </a:p>
        </p:txBody>
      </p:sp>
      <p:sp>
        <p:nvSpPr>
          <p:cNvPr id="4" name="Footer Placeholder 3">
            <a:extLst>
              <a:ext uri="{FF2B5EF4-FFF2-40B4-BE49-F238E27FC236}">
                <a16:creationId xmlns="" xmlns:a16="http://schemas.microsoft.com/office/drawing/2014/main" id="{EF672795-FC37-47A1-BD88-59A93F80D2B1}"/>
              </a:ext>
            </a:extLst>
          </p:cNvPr>
          <p:cNvSpPr>
            <a:spLocks noGrp="1"/>
          </p:cNvSpPr>
          <p:nvPr>
            <p:ph type="ftr" sz="quarter" idx="11"/>
          </p:nvPr>
        </p:nvSpPr>
        <p:spPr/>
        <p:txBody>
          <a:bodyPr/>
          <a:lstStyle/>
          <a:p>
            <a:r>
              <a:rPr lang="en-US"/>
              <a:t>DRAFT</a:t>
            </a:r>
            <a:endParaRPr lang="en-US" dirty="0"/>
          </a:p>
        </p:txBody>
      </p:sp>
      <p:graphicFrame>
        <p:nvGraphicFramePr>
          <p:cNvPr id="10" name="Content Placeholder 9">
            <a:extLst>
              <a:ext uri="{FF2B5EF4-FFF2-40B4-BE49-F238E27FC236}">
                <a16:creationId xmlns="" xmlns:a16="http://schemas.microsoft.com/office/drawing/2014/main" id="{10C4E99B-3885-4D60-8E50-8DC03BA15DA5}"/>
              </a:ext>
            </a:extLst>
          </p:cNvPr>
          <p:cNvGraphicFramePr>
            <a:graphicFrameLocks noGrp="1"/>
          </p:cNvGraphicFramePr>
          <p:nvPr>
            <p:ph idx="1"/>
            <p:extLst>
              <p:ext uri="{D42A27DB-BD31-4B8C-83A1-F6EECF244321}">
                <p14:modId xmlns:p14="http://schemas.microsoft.com/office/powerpoint/2010/main" val="2642074606"/>
              </p:ext>
            </p:extLst>
          </p:nvPr>
        </p:nvGraphicFramePr>
        <p:xfrm>
          <a:off x="1096963" y="1846263"/>
          <a:ext cx="10055225"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6798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Key Findings - Compensation</a:t>
            </a:r>
          </a:p>
        </p:txBody>
      </p:sp>
      <p:sp>
        <p:nvSpPr>
          <p:cNvPr id="5" name="Footer Placeholder 4">
            <a:extLst>
              <a:ext uri="{FF2B5EF4-FFF2-40B4-BE49-F238E27FC236}">
                <a16:creationId xmlns="" xmlns:a16="http://schemas.microsoft.com/office/drawing/2014/main" id="{53682099-200A-485F-85DC-2EDFAF520BAA}"/>
              </a:ext>
            </a:extLst>
          </p:cNvPr>
          <p:cNvSpPr>
            <a:spLocks noGrp="1"/>
          </p:cNvSpPr>
          <p:nvPr>
            <p:ph type="ftr" sz="quarter" idx="11"/>
          </p:nvPr>
        </p:nvSpPr>
        <p:spPr/>
        <p:txBody>
          <a:bodyPr/>
          <a:lstStyle/>
          <a:p>
            <a:r>
              <a:rPr lang="en-US"/>
              <a:t>DRAFT</a:t>
            </a:r>
            <a:endParaRPr lang="en-US" dirty="0"/>
          </a:p>
        </p:txBody>
      </p:sp>
      <p:graphicFrame>
        <p:nvGraphicFramePr>
          <p:cNvPr id="7" name="Content Placeholder 6">
            <a:extLst>
              <a:ext uri="{FF2B5EF4-FFF2-40B4-BE49-F238E27FC236}">
                <a16:creationId xmlns="" xmlns:a16="http://schemas.microsoft.com/office/drawing/2014/main" id="{0C284B47-8444-4289-9A04-616165678BAD}"/>
              </a:ext>
            </a:extLst>
          </p:cNvPr>
          <p:cNvGraphicFramePr>
            <a:graphicFrameLocks noGrp="1"/>
          </p:cNvGraphicFramePr>
          <p:nvPr>
            <p:ph idx="1"/>
            <p:extLst>
              <p:ext uri="{D42A27DB-BD31-4B8C-83A1-F6EECF244321}">
                <p14:modId xmlns:p14="http://schemas.microsoft.com/office/powerpoint/2010/main" val="1532960601"/>
              </p:ext>
            </p:extLst>
          </p:nvPr>
        </p:nvGraphicFramePr>
        <p:xfrm>
          <a:off x="1096963" y="1846263"/>
          <a:ext cx="10055225"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chemeClr val="tx1"/>
                </a:solidFill>
                <a:latin typeface="Arial" panose="020B0604020202020204" pitchFamily="34" charset="0"/>
                <a:cs typeface="Arial" panose="020B0604020202020204" pitchFamily="34" charset="0"/>
              </a:rPr>
              <a:t>Key Findings - Compensation</a:t>
            </a:r>
          </a:p>
        </p:txBody>
      </p:sp>
      <p:sp>
        <p:nvSpPr>
          <p:cNvPr id="5" name="Footer Placeholder 4">
            <a:extLst>
              <a:ext uri="{FF2B5EF4-FFF2-40B4-BE49-F238E27FC236}">
                <a16:creationId xmlns="" xmlns:a16="http://schemas.microsoft.com/office/drawing/2014/main" id="{53682099-200A-485F-85DC-2EDFAF520BAA}"/>
              </a:ext>
            </a:extLst>
          </p:cNvPr>
          <p:cNvSpPr>
            <a:spLocks noGrp="1"/>
          </p:cNvSpPr>
          <p:nvPr>
            <p:ph type="ftr" sz="quarter" idx="11"/>
          </p:nvPr>
        </p:nvSpPr>
        <p:spPr/>
        <p:txBody>
          <a:bodyPr/>
          <a:lstStyle/>
          <a:p>
            <a:r>
              <a:rPr lang="en-US"/>
              <a:t>DRAFT</a:t>
            </a:r>
            <a:endParaRPr lang="en-US" dirty="0"/>
          </a:p>
        </p:txBody>
      </p:sp>
      <p:graphicFrame>
        <p:nvGraphicFramePr>
          <p:cNvPr id="4" name="Content Placeholder 3">
            <a:extLst>
              <a:ext uri="{FF2B5EF4-FFF2-40B4-BE49-F238E27FC236}">
                <a16:creationId xmlns="" xmlns:a16="http://schemas.microsoft.com/office/drawing/2014/main" id="{147B28E4-7B11-47F4-A602-7DF7772E8046}"/>
              </a:ext>
            </a:extLst>
          </p:cNvPr>
          <p:cNvGraphicFramePr>
            <a:graphicFrameLocks noGrp="1"/>
          </p:cNvGraphicFramePr>
          <p:nvPr>
            <p:ph idx="1"/>
            <p:extLst>
              <p:ext uri="{D42A27DB-BD31-4B8C-83A1-F6EECF244321}">
                <p14:modId xmlns:p14="http://schemas.microsoft.com/office/powerpoint/2010/main" val="2375800643"/>
              </p:ext>
            </p:extLst>
          </p:nvPr>
        </p:nvGraphicFramePr>
        <p:xfrm>
          <a:off x="1096963" y="1846263"/>
          <a:ext cx="10055225"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506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latin typeface="Arial" panose="020B0604020202020204" pitchFamily="34" charset="0"/>
                <a:cs typeface="Arial" panose="020B0604020202020204" pitchFamily="34" charset="0"/>
              </a:rPr>
              <a:t>Study Methodology</a:t>
            </a:r>
          </a:p>
        </p:txBody>
      </p:sp>
      <p:sp>
        <p:nvSpPr>
          <p:cNvPr id="4" name="Footer Placeholder 3">
            <a:extLst>
              <a:ext uri="{FF2B5EF4-FFF2-40B4-BE49-F238E27FC236}">
                <a16:creationId xmlns="" xmlns:a16="http://schemas.microsoft.com/office/drawing/2014/main" id="{967C8C72-6FBA-464B-A994-7E17445A2BC0}"/>
              </a:ext>
            </a:extLst>
          </p:cNvPr>
          <p:cNvSpPr>
            <a:spLocks noGrp="1"/>
          </p:cNvSpPr>
          <p:nvPr>
            <p:ph type="ftr" sz="quarter" idx="11"/>
          </p:nvPr>
        </p:nvSpPr>
        <p:spPr/>
        <p:txBody>
          <a:bodyPr/>
          <a:lstStyle/>
          <a:p>
            <a:r>
              <a:rPr lang="en-US"/>
              <a:t>DRAFT</a:t>
            </a:r>
            <a:endParaRPr lang="en-US" dirty="0"/>
          </a:p>
        </p:txBody>
      </p:sp>
      <p:graphicFrame>
        <p:nvGraphicFramePr>
          <p:cNvPr id="6" name="Content Placeholder 5">
            <a:extLst>
              <a:ext uri="{FF2B5EF4-FFF2-40B4-BE49-F238E27FC236}">
                <a16:creationId xmlns="" xmlns:a16="http://schemas.microsoft.com/office/drawing/2014/main" id="{8E232C06-691C-46B3-BE87-CF9900C07BEE}"/>
              </a:ext>
            </a:extLst>
          </p:cNvPr>
          <p:cNvGraphicFramePr>
            <a:graphicFrameLocks noGrp="1"/>
          </p:cNvGraphicFramePr>
          <p:nvPr>
            <p:ph idx="1"/>
            <p:extLst>
              <p:ext uri="{D42A27DB-BD31-4B8C-83A1-F6EECF244321}">
                <p14:modId xmlns:p14="http://schemas.microsoft.com/office/powerpoint/2010/main" val="1231734305"/>
              </p:ext>
            </p:extLst>
          </p:nvPr>
        </p:nvGraphicFramePr>
        <p:xfrm>
          <a:off x="1096963" y="1846263"/>
          <a:ext cx="10055225"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11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E41-A3F0-43BF-9DDC-0493624BB853}"/>
              </a:ext>
            </a:extLst>
          </p:cNvPr>
          <p:cNvSpPr>
            <a:spLocks noGrp="1"/>
          </p:cNvSpPr>
          <p:nvPr>
            <p:ph type="title"/>
          </p:nvPr>
        </p:nvSpPr>
        <p:spPr>
          <a:xfrm>
            <a:off x="1096994" y="286605"/>
            <a:ext cx="10055781" cy="780196"/>
          </a:xfrm>
        </p:spPr>
        <p:txBody>
          <a:bodyPr>
            <a:normAutofit/>
          </a:bodyPr>
          <a:lstStyle/>
          <a:p>
            <a:r>
              <a:rPr lang="en-US" sz="2800" dirty="0">
                <a:solidFill>
                  <a:schemeClr val="tx1"/>
                </a:solidFill>
                <a:latin typeface="Arial" panose="020B0604020202020204" pitchFamily="34" charset="0"/>
                <a:cs typeface="Arial" panose="020B0604020202020204" pitchFamily="34" charset="0"/>
              </a:rPr>
              <a:t>Participating Airport Organizations</a:t>
            </a:r>
          </a:p>
        </p:txBody>
      </p:sp>
      <p:sp>
        <p:nvSpPr>
          <p:cNvPr id="4" name="Footer Placeholder 3">
            <a:extLst>
              <a:ext uri="{FF2B5EF4-FFF2-40B4-BE49-F238E27FC236}">
                <a16:creationId xmlns="" xmlns:a16="http://schemas.microsoft.com/office/drawing/2014/main" id="{AB9CD87F-B80E-4E6E-9FAB-751FA19E05D3}"/>
              </a:ext>
            </a:extLst>
          </p:cNvPr>
          <p:cNvSpPr>
            <a:spLocks noGrp="1"/>
          </p:cNvSpPr>
          <p:nvPr>
            <p:ph type="ftr" sz="quarter" idx="11"/>
          </p:nvPr>
        </p:nvSpPr>
        <p:spPr/>
        <p:txBody>
          <a:bodyPr/>
          <a:lstStyle/>
          <a:p>
            <a:r>
              <a:rPr lang="en-US"/>
              <a:t>DRAFT</a:t>
            </a:r>
            <a:endParaRPr lang="en-US" dirty="0"/>
          </a:p>
        </p:txBody>
      </p:sp>
      <p:graphicFrame>
        <p:nvGraphicFramePr>
          <p:cNvPr id="10" name="Content Placeholder 9">
            <a:extLst>
              <a:ext uri="{FF2B5EF4-FFF2-40B4-BE49-F238E27FC236}">
                <a16:creationId xmlns="" xmlns:a16="http://schemas.microsoft.com/office/drawing/2014/main" id="{F9C40270-B37F-4042-8428-E60C0A8FFDA1}"/>
              </a:ext>
            </a:extLst>
          </p:cNvPr>
          <p:cNvGraphicFramePr>
            <a:graphicFrameLocks noGrp="1"/>
          </p:cNvGraphicFramePr>
          <p:nvPr>
            <p:ph idx="1"/>
            <p:extLst>
              <p:ext uri="{D42A27DB-BD31-4B8C-83A1-F6EECF244321}">
                <p14:modId xmlns:p14="http://schemas.microsoft.com/office/powerpoint/2010/main" val="2682964267"/>
              </p:ext>
            </p:extLst>
          </p:nvPr>
        </p:nvGraphicFramePr>
        <p:xfrm>
          <a:off x="1903412" y="2057400"/>
          <a:ext cx="8266113" cy="3873810"/>
        </p:xfrm>
        <a:graphic>
          <a:graphicData uri="http://schemas.openxmlformats.org/drawingml/2006/table">
            <a:tbl>
              <a:tblPr>
                <a:effectLst>
                  <a:outerShdw blurRad="50800" dist="38100" dir="5400000" algn="t" rotWithShape="0">
                    <a:prstClr val="black">
                      <a:alpha val="40000"/>
                    </a:prstClr>
                  </a:outerShdw>
                </a:effectLst>
                <a:tableStyleId>{8A107856-5554-42FB-B03E-39F5DBC370BA}</a:tableStyleId>
              </a:tblPr>
              <a:tblGrid>
                <a:gridCol w="8266113">
                  <a:extLst>
                    <a:ext uri="{9D8B030D-6E8A-4147-A177-3AD203B41FA5}">
                      <a16:colId xmlns="" xmlns:a16="http://schemas.microsoft.com/office/drawing/2014/main" val="29654975"/>
                    </a:ext>
                  </a:extLst>
                </a:gridCol>
              </a:tblGrid>
              <a:tr h="233362">
                <a:tc>
                  <a:txBody>
                    <a:bodyPr/>
                    <a:lstStyle/>
                    <a:p>
                      <a:pPr algn="l" fontAlgn="ctr"/>
                      <a:r>
                        <a:rPr lang="en-US" sz="1200" u="none" strike="noStrike">
                          <a:effectLst/>
                          <a:latin typeface="Arial" panose="020B0604020202020204" pitchFamily="34" charset="0"/>
                          <a:cs typeface="Arial" panose="020B0604020202020204" pitchFamily="34" charset="0"/>
                        </a:rPr>
                        <a:t>Beverly Regional Airport (Beverly, MA) – City of Beverly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410206432"/>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Bishop International Airport Authority (Flint, MI) – Bishop International Airport Authority Board</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4143747684"/>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Blue Grass Airport (Lexington, KY) – Lexington-Fayette Urban County Airport Authority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489791120"/>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Capital Region Airport Commission (Lansing, MI) – Capital Regional Airport Authority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2449241707"/>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Fort Lauderdale Executive Airport (Fort Lauderdale, FL) – City of Fort Lauderdale</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2898449384"/>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Hillsborough County Aviation Authority -Tampa International Airport (Tampa, FL) – Hillsborough County Aviation Authority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3913781394"/>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Kalamazoo/Battle Creek International Airport (Portage, MI) – Kalamazoo County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1100051502"/>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Kissimmee Gateway Airport (Kissimmee, FL) – City of Kissimmee</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4051770418"/>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Lakeland Linder Regional Airport (Lakeland, FL) – City of Lakeland</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3546842431"/>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Los Angeles World Airports (Los Angeles, CA) – City of Los Angeles, Board of Airport Commissioners</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3692440086"/>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McKinney National Airport (McKinney, TX) – City of McKinney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2801794720"/>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Pensacola International Airport (Pensacola, FL) – City of Pensacola</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3814776406"/>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Rhode Island Airport Corporation (Warwick, RI) – Airport Corporation (Board)</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2631892705"/>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Roanoke-Blacksburg Regional Airport (Roanoke, VA) – Roanoke Regional Airport Commission</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3678849924"/>
                  </a:ext>
                </a:extLst>
              </a:tr>
              <a:tr h="233362">
                <a:tc>
                  <a:txBody>
                    <a:bodyPr/>
                    <a:lstStyle/>
                    <a:p>
                      <a:pPr algn="l" fontAlgn="ctr"/>
                      <a:r>
                        <a:rPr lang="en-US" sz="1200" u="none" strike="noStrike">
                          <a:effectLst/>
                          <a:latin typeface="Arial" panose="020B0604020202020204" pitchFamily="34" charset="0"/>
                          <a:cs typeface="Arial" panose="020B0604020202020204" pitchFamily="34" charset="0"/>
                        </a:rPr>
                        <a:t>St. Joseph County Airport Authority dba South Bend International Airport (South Bend, IN) – St. Joseph County Airport Authority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2149572970"/>
                  </a:ext>
                </a:extLst>
              </a:tr>
              <a:tr h="233362">
                <a:tc>
                  <a:txBody>
                    <a:bodyPr/>
                    <a:lstStyle/>
                    <a:p>
                      <a:pPr algn="l" fontAlgn="ctr"/>
                      <a:r>
                        <a:rPr lang="en-US" sz="1200" u="none" strike="noStrike" dirty="0">
                          <a:effectLst/>
                          <a:latin typeface="Arial" panose="020B0604020202020204" pitchFamily="34" charset="0"/>
                          <a:cs typeface="Arial" panose="020B0604020202020204" pitchFamily="34" charset="0"/>
                        </a:rPr>
                        <a:t>Telluride Regional Airport (Telluride, CO) – Telluride Regional Airport Authority</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ctr"/>
                </a:tc>
                <a:extLst>
                  <a:ext uri="{0D108BD9-81ED-4DB2-BD59-A6C34878D82A}">
                    <a16:rowId xmlns="" xmlns:a16="http://schemas.microsoft.com/office/drawing/2014/main" val="1520599328"/>
                  </a:ext>
                </a:extLst>
              </a:tr>
            </a:tbl>
          </a:graphicData>
        </a:graphic>
      </p:graphicFrame>
    </p:spTree>
    <p:extLst>
      <p:ext uri="{BB962C8B-B14F-4D97-AF65-F5344CB8AC3E}">
        <p14:creationId xmlns:p14="http://schemas.microsoft.com/office/powerpoint/2010/main" val="18003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5CEA3A-C83A-4AE8-920D-C41CE161F594}"/>
              </a:ext>
            </a:extLst>
          </p:cNvPr>
          <p:cNvSpPr>
            <a:spLocks noGrp="1"/>
          </p:cNvSpPr>
          <p:nvPr>
            <p:ph type="title"/>
          </p:nvPr>
        </p:nvSpPr>
        <p:spPr/>
        <p:txBody>
          <a:bodyPr>
            <a:normAutofit/>
          </a:bodyPr>
          <a:lstStyle/>
          <a:p>
            <a:r>
              <a:rPr lang="en-US" sz="3200" dirty="0">
                <a:solidFill>
                  <a:schemeClr val="tx1"/>
                </a:solidFill>
                <a:latin typeface="Arial" panose="020B0604020202020204" pitchFamily="34" charset="0"/>
                <a:cs typeface="Arial" panose="020B0604020202020204" pitchFamily="34" charset="0"/>
              </a:rPr>
              <a:t>Total Annual Operations – Participant Airport Organizations</a:t>
            </a:r>
          </a:p>
        </p:txBody>
      </p:sp>
      <p:sp>
        <p:nvSpPr>
          <p:cNvPr id="5" name="Footer Placeholder 4">
            <a:extLst>
              <a:ext uri="{FF2B5EF4-FFF2-40B4-BE49-F238E27FC236}">
                <a16:creationId xmlns="" xmlns:a16="http://schemas.microsoft.com/office/drawing/2014/main" id="{61DF64A3-6C9B-40E9-A935-AD34333D90D9}"/>
              </a:ext>
            </a:extLst>
          </p:cNvPr>
          <p:cNvSpPr>
            <a:spLocks noGrp="1"/>
          </p:cNvSpPr>
          <p:nvPr>
            <p:ph type="ftr" sz="quarter" idx="11"/>
          </p:nvPr>
        </p:nvSpPr>
        <p:spPr/>
        <p:txBody>
          <a:bodyPr/>
          <a:lstStyle/>
          <a:p>
            <a:r>
              <a:rPr lang="en-US"/>
              <a:t>DRAFT</a:t>
            </a:r>
            <a:endParaRPr lang="en-US" dirty="0"/>
          </a:p>
        </p:txBody>
      </p:sp>
      <p:pic>
        <p:nvPicPr>
          <p:cNvPr id="8" name="Content Placeholder 7">
            <a:extLst>
              <a:ext uri="{FF2B5EF4-FFF2-40B4-BE49-F238E27FC236}">
                <a16:creationId xmlns="" xmlns:a16="http://schemas.microsoft.com/office/drawing/2014/main" id="{1AE4DE26-B03F-427C-AC3D-6B0815311FB0}"/>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077935" y="1846263"/>
            <a:ext cx="7682880" cy="424973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9519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usiness Invoic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Business Invoice">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usiness Invoic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Business Invoice">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usiness Invoic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Business Invoice">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usiness Invoic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Business Invoice">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usiness Invoic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Business Invoice">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usiness Invoice">
    <a:dk1>
      <a:sysClr val="windowText" lastClr="000000"/>
    </a:dk1>
    <a:lt1>
      <a:sysClr val="window" lastClr="FFFFFF"/>
    </a:lt1>
    <a:dk2>
      <a:srgbClr val="4C483D"/>
    </a:dk2>
    <a:lt2>
      <a:srgbClr val="E4E3E2"/>
    </a:lt2>
    <a:accent1>
      <a:srgbClr val="F24F4F"/>
    </a:accent1>
    <a:accent2>
      <a:srgbClr val="8DBB70"/>
    </a:accent2>
    <a:accent3>
      <a:srgbClr val="F0BB44"/>
    </a:accent3>
    <a:accent4>
      <a:srgbClr val="61ADBF"/>
    </a:accent4>
    <a:accent5>
      <a:srgbClr val="A3648B"/>
    </a:accent5>
    <a:accent6>
      <a:srgbClr val="F8943F"/>
    </a:accent6>
    <a:hlink>
      <a:srgbClr val="4C483D"/>
    </a:hlink>
    <a:folHlink>
      <a:srgbClr val="A3648B"/>
    </a:folHlink>
  </a:clrScheme>
  <a:fontScheme name="Business Invoice">
    <a:majorFont>
      <a:latin typeface="Century Gothic"/>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4515</TotalTime>
  <Words>3266</Words>
  <Application>Microsoft Office PowerPoint</Application>
  <PresentationFormat>Custom</PresentationFormat>
  <Paragraphs>384</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MS Gothic</vt:lpstr>
      <vt:lpstr>Arial</vt:lpstr>
      <vt:lpstr>Arial Narrow</vt:lpstr>
      <vt:lpstr>Calibri</vt:lpstr>
      <vt:lpstr>Calibri Light</vt:lpstr>
      <vt:lpstr>Century Gothic</vt:lpstr>
      <vt:lpstr>Garamond</vt:lpstr>
      <vt:lpstr>MS Mincho</vt:lpstr>
      <vt:lpstr>Times New Roman</vt:lpstr>
      <vt:lpstr>Retrospect</vt:lpstr>
      <vt:lpstr>Boca Raton Airport Authority  Management Team Compensation Study </vt:lpstr>
      <vt:lpstr>Project Manager – Gale LaRoche, Ph.D., J.D., SHRM-SCP</vt:lpstr>
      <vt:lpstr>Introduction</vt:lpstr>
      <vt:lpstr>Executive Summary &amp; Key Findings</vt:lpstr>
      <vt:lpstr>Key Findings - Compensation</vt:lpstr>
      <vt:lpstr>Key Findings - Compensation</vt:lpstr>
      <vt:lpstr>Study Methodology</vt:lpstr>
      <vt:lpstr>Participating Airport Organizations</vt:lpstr>
      <vt:lpstr>Total Annual Operations – Participant Airport Organizations</vt:lpstr>
      <vt:lpstr>Number of Aircraft on Field – Participant Airport Organizations</vt:lpstr>
      <vt:lpstr>Boca Raton Airport Authority Management Team Organization Chart</vt:lpstr>
      <vt:lpstr>Objectives of the Study:</vt:lpstr>
      <vt:lpstr>Results – Internal Point Factor Analysis</vt:lpstr>
      <vt:lpstr>Point Factor Rating System (Example)</vt:lpstr>
      <vt:lpstr>Results of the Executive Director Salary Survey</vt:lpstr>
      <vt:lpstr>Results of the Deputy Director Salary Survey </vt:lpstr>
      <vt:lpstr>Results of the Finance &amp; Administration Manager Salary Survey</vt:lpstr>
      <vt:lpstr>Results of the Operations Manager Salary Survey</vt:lpstr>
      <vt:lpstr>Results of the Business Manager Salary Survey</vt:lpstr>
      <vt:lpstr>Results of the Operations Coordinator Salary Survey</vt:lpstr>
      <vt:lpstr>Current Staff Salaries – Grades &amp; Compa-Ratios</vt:lpstr>
      <vt:lpstr>Proposed Staff Salary Grades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Boca Raton Airport Authority Management Team Compensation Study</dc:title>
  <dc:creator>Gale LaRoche</dc:creator>
  <cp:lastModifiedBy>Christine Landers</cp:lastModifiedBy>
  <cp:revision>93</cp:revision>
  <cp:lastPrinted>2017-10-29T17:46:29Z</cp:lastPrinted>
  <dcterms:created xsi:type="dcterms:W3CDTF">2017-10-28T16:10:24Z</dcterms:created>
  <dcterms:modified xsi:type="dcterms:W3CDTF">2017-11-13T13:33:47Z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