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66" r:id="rId4"/>
    <p:sldId id="258" r:id="rId5"/>
    <p:sldId id="261" r:id="rId6"/>
    <p:sldId id="259" r:id="rId7"/>
    <p:sldId id="265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raa-app-01\FolderRedirections\clara\Desktop\Personnel%20Expenses%20Analysis%207-20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'Employee Cost Summary'!$A$14</c:f>
              <c:strCache>
                <c:ptCount val="1"/>
                <c:pt idx="0">
                  <c:v>Total Employee Costs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cat>
            <c:strRef>
              <c:f>'Employee Cost Summary'!$B$13:$H$13</c:f>
              <c:strCache>
                <c:ptCount val="7"/>
                <c:pt idx="0">
                  <c:v>FY2011</c:v>
                </c:pt>
                <c:pt idx="1">
                  <c:v>FY2012</c:v>
                </c:pt>
                <c:pt idx="2">
                  <c:v>FY2013</c:v>
                </c:pt>
                <c:pt idx="3">
                  <c:v>FY2014</c:v>
                </c:pt>
                <c:pt idx="4">
                  <c:v>FY2015</c:v>
                </c:pt>
                <c:pt idx="5">
                  <c:v>FY2016</c:v>
                </c:pt>
                <c:pt idx="6">
                  <c:v>FY2017</c:v>
                </c:pt>
              </c:strCache>
            </c:strRef>
          </c:cat>
          <c:val>
            <c:numRef>
              <c:f>'Employee Cost Summary'!$B$14:$H$14</c:f>
              <c:numCache>
                <c:formatCode>_("$"* #,##0_);_("$"* \(#,##0\);_("$"* "-"??_);_(@_)</c:formatCode>
                <c:ptCount val="7"/>
                <c:pt idx="0" formatCode="_(&quot;$&quot;* #,##0_);_(&quot;$&quot;* \(#,##0\);_(&quot;$&quot;* &quot;-&quot;_);_(@_)">
                  <c:v>1093312</c:v>
                </c:pt>
                <c:pt idx="1">
                  <c:v>1130202</c:v>
                </c:pt>
                <c:pt idx="2" formatCode="_(&quot;$&quot;* #,##0_);_(&quot;$&quot;* \(#,##0\);_(&quot;$&quot;* &quot;-&quot;_);_(@_)">
                  <c:v>1210749.7</c:v>
                </c:pt>
                <c:pt idx="3" formatCode="_(&quot;$&quot;* #,##0_);_(&quot;$&quot;* \(#,##0\);_(&quot;$&quot;* &quot;-&quot;_);_(@_)">
                  <c:v>1071997.24</c:v>
                </c:pt>
                <c:pt idx="4" formatCode="_(&quot;$&quot;* #,##0_);_(&quot;$&quot;* \(#,##0\);_(&quot;$&quot;* &quot;-&quot;_);_(@_)">
                  <c:v>1029832.95</c:v>
                </c:pt>
                <c:pt idx="5" formatCode="_(&quot;$&quot;* #,##0_);_(&quot;$&quot;* \(#,##0\);_(&quot;$&quot;* &quot;-&quot;_);_(@_)">
                  <c:v>995083.27</c:v>
                </c:pt>
                <c:pt idx="6" formatCode="_(&quot;$&quot;* #,##0_);_(&quot;$&quot;* \(#,##0\);_(&quot;$&quot;* &quot;-&quot;_);_(@_)">
                  <c:v>886277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671882520"/>
        <c:axId val="671875464"/>
      </c:lineChart>
      <c:catAx>
        <c:axId val="671882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1875464"/>
        <c:crosses val="autoZero"/>
        <c:auto val="1"/>
        <c:lblAlgn val="ctr"/>
        <c:lblOffset val="100"/>
        <c:noMultiLvlLbl val="0"/>
      </c:catAx>
      <c:valAx>
        <c:axId val="671875464"/>
        <c:scaling>
          <c:orientation val="minMax"/>
        </c:scaling>
        <c:delete val="0"/>
        <c:axPos val="l"/>
        <c:numFmt formatCode="_(&quot;$&quot;* #,##0_);_(&quot;$&quot;* \(#,##0\);_(&quot;$&quot;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1882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'Employee Cost Summary'!$A$5</c:f>
              <c:strCache>
                <c:ptCount val="1"/>
                <c:pt idx="0">
                  <c:v>Salaries &amp; Wages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cat>
            <c:strRef>
              <c:f>'Employee Cost Summary'!$B$4:$H$4</c:f>
              <c:strCache>
                <c:ptCount val="7"/>
                <c:pt idx="0">
                  <c:v>FY2011</c:v>
                </c:pt>
                <c:pt idx="1">
                  <c:v>FY2012</c:v>
                </c:pt>
                <c:pt idx="2">
                  <c:v>FY2013</c:v>
                </c:pt>
                <c:pt idx="3">
                  <c:v>FY2014</c:v>
                </c:pt>
                <c:pt idx="4">
                  <c:v>FY2015</c:v>
                </c:pt>
                <c:pt idx="5">
                  <c:v>FY2016</c:v>
                </c:pt>
                <c:pt idx="6">
                  <c:v>FY2017</c:v>
                </c:pt>
              </c:strCache>
            </c:strRef>
          </c:cat>
          <c:val>
            <c:numRef>
              <c:f>'Employee Cost Summary'!$B$5:$H$5</c:f>
              <c:numCache>
                <c:formatCode>_("$"* #,##0_);_("$"* \(#,##0\);_("$"* "-"??_);_(@_)</c:formatCode>
                <c:ptCount val="7"/>
                <c:pt idx="0">
                  <c:v>711517</c:v>
                </c:pt>
                <c:pt idx="1">
                  <c:v>744283</c:v>
                </c:pt>
                <c:pt idx="2" formatCode="_(&quot;$&quot;* #,##0_);_(&quot;$&quot;* \(#,##0\);_(&quot;$&quot;* &quot;-&quot;_);_(@_)">
                  <c:v>778795.85</c:v>
                </c:pt>
                <c:pt idx="3" formatCode="_(&quot;$&quot;* #,##0_);_(&quot;$&quot;* \(#,##0\);_(&quot;$&quot;* &quot;-&quot;_);_(@_)">
                  <c:v>697753.62</c:v>
                </c:pt>
                <c:pt idx="4" formatCode="_(&quot;$&quot;* #,##0_);_(&quot;$&quot;* \(#,##0\);_(&quot;$&quot;* &quot;-&quot;_);_(@_)">
                  <c:v>656179.36</c:v>
                </c:pt>
                <c:pt idx="5" formatCode="_(&quot;$&quot;* #,##0_);_(&quot;$&quot;* \(#,##0\);_(&quot;$&quot;* &quot;-&quot;_);_(@_)">
                  <c:v>631956.84</c:v>
                </c:pt>
                <c:pt idx="6" formatCode="_(&quot;$&quot;* #,##0_);_(&quot;$&quot;* \(#,##0\);_(&quot;$&quot;* &quot;-&quot;_);_(@_)">
                  <c:v>555217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662513360"/>
        <c:axId val="662512576"/>
      </c:lineChart>
      <c:catAx>
        <c:axId val="66251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512576"/>
        <c:crosses val="autoZero"/>
        <c:auto val="1"/>
        <c:lblAlgn val="ctr"/>
        <c:lblOffset val="100"/>
        <c:noMultiLvlLbl val="0"/>
      </c:catAx>
      <c:valAx>
        <c:axId val="662512576"/>
        <c:scaling>
          <c:orientation val="minMax"/>
        </c:scaling>
        <c:delete val="0"/>
        <c:axPos val="l"/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513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cat>
            <c:numRef>
              <c:f>'Employee Cost Summary'!$A$33:$A$39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'Employee Cost Summary'!$B$33:$B$39</c:f>
              <c:numCache>
                <c:formatCode>_("$"* #,##0_);_("$"* \(#,##0\);_("$"* "-"??_);_(@_)</c:formatCode>
                <c:ptCount val="7"/>
                <c:pt idx="0">
                  <c:v>121728.83333333333</c:v>
                </c:pt>
                <c:pt idx="1">
                  <c:v>128949.5</c:v>
                </c:pt>
                <c:pt idx="2">
                  <c:v>126807.69230769231</c:v>
                </c:pt>
                <c:pt idx="3">
                  <c:v>93985.379310344826</c:v>
                </c:pt>
                <c:pt idx="4">
                  <c:v>90437.2</c:v>
                </c:pt>
                <c:pt idx="5">
                  <c:v>85768</c:v>
                </c:pt>
                <c:pt idx="6">
                  <c:v>79529.084000000003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666311000"/>
        <c:axId val="666312176"/>
      </c:lineChart>
      <c:catAx>
        <c:axId val="666311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6312176"/>
        <c:crosses val="autoZero"/>
        <c:auto val="1"/>
        <c:lblAlgn val="ctr"/>
        <c:lblOffset val="100"/>
        <c:noMultiLvlLbl val="0"/>
      </c:catAx>
      <c:valAx>
        <c:axId val="666312176"/>
        <c:scaling>
          <c:orientation val="minMax"/>
        </c:scaling>
        <c:delete val="0"/>
        <c:axPos val="l"/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6311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'Employee Cost Summary'!$A$10</c:f>
              <c:strCache>
                <c:ptCount val="1"/>
                <c:pt idx="0">
                  <c:v>Benefits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cat>
            <c:strRef>
              <c:f>'Employee Cost Summary'!$B$9:$H$9</c:f>
              <c:strCache>
                <c:ptCount val="7"/>
                <c:pt idx="0">
                  <c:v>FY2011</c:v>
                </c:pt>
                <c:pt idx="1">
                  <c:v>FY2012</c:v>
                </c:pt>
                <c:pt idx="2">
                  <c:v>FY2013</c:v>
                </c:pt>
                <c:pt idx="3">
                  <c:v>FY2014</c:v>
                </c:pt>
                <c:pt idx="4">
                  <c:v>FY2015</c:v>
                </c:pt>
                <c:pt idx="5">
                  <c:v>FY2016</c:v>
                </c:pt>
                <c:pt idx="6">
                  <c:v>FY2017</c:v>
                </c:pt>
              </c:strCache>
            </c:strRef>
          </c:cat>
          <c:val>
            <c:numRef>
              <c:f>'Employee Cost Summary'!$B$10:$H$10</c:f>
              <c:numCache>
                <c:formatCode>_("$"* #,##0_);_("$"* \(#,##0\);_("$"* "-"??_);_(@_)</c:formatCode>
                <c:ptCount val="7"/>
                <c:pt idx="0">
                  <c:v>381795</c:v>
                </c:pt>
                <c:pt idx="1">
                  <c:v>385919</c:v>
                </c:pt>
                <c:pt idx="2" formatCode="_(&quot;$&quot;* #,##0_);_(&quot;$&quot;* \(#,##0\);_(&quot;$&quot;* &quot;-&quot;_);_(@_)">
                  <c:v>431953.85</c:v>
                </c:pt>
                <c:pt idx="3" formatCode="_(&quot;$&quot;* #,##0_);_(&quot;$&quot;* \(#,##0\);_(&quot;$&quot;* &quot;-&quot;_);_(@_)">
                  <c:v>374243.62</c:v>
                </c:pt>
                <c:pt idx="4" formatCode="_(&quot;$&quot;* #,##0_);_(&quot;$&quot;* \(#,##0\);_(&quot;$&quot;* &quot;-&quot;_);_(@_)">
                  <c:v>373653.58999999997</c:v>
                </c:pt>
                <c:pt idx="5" formatCode="_(&quot;$&quot;* #,##0_);_(&quot;$&quot;* \(#,##0\);_(&quot;$&quot;* &quot;-&quot;_);_(@_)">
                  <c:v>363126.43</c:v>
                </c:pt>
                <c:pt idx="6" formatCode="_(&quot;$&quot;* #,##0_);_(&quot;$&quot;* \(#,##0\);_(&quot;$&quot;* &quot;-&quot;_);_(@_)">
                  <c:v>331060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513238792"/>
        <c:axId val="513228600"/>
      </c:lineChart>
      <c:catAx>
        <c:axId val="513238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228600"/>
        <c:crosses val="autoZero"/>
        <c:auto val="1"/>
        <c:lblAlgn val="ctr"/>
        <c:lblOffset val="100"/>
        <c:noMultiLvlLbl val="0"/>
      </c:catAx>
      <c:valAx>
        <c:axId val="513228600"/>
        <c:scaling>
          <c:orientation val="minMax"/>
        </c:scaling>
        <c:delete val="0"/>
        <c:axPos val="l"/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238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1197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AAFL-15-0063 PPT Template 16x9 -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846710"/>
            <a:ext cx="10363200" cy="1232689"/>
          </a:xfrm>
        </p:spPr>
        <p:txBody>
          <a:bodyPr>
            <a:normAutofit/>
          </a:bodyPr>
          <a:lstStyle>
            <a:lvl1pPr>
              <a:defRPr sz="6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127B-4E79-4EDD-B7AA-DF7F4614EA5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5CA80-E3E8-4CB9-A075-92AB8E078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69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127B-4E79-4EDD-B7AA-DF7F4614EA5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5CA80-E3E8-4CB9-A075-92AB8E078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3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624908"/>
            <a:ext cx="2743200" cy="4865387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24908"/>
            <a:ext cx="8026400" cy="48653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127B-4E79-4EDD-B7AA-DF7F4614EA5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5CA80-E3E8-4CB9-A075-92AB8E078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4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AAFL-15-0063 PPT Template 16x9 - 2jp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4587" y="673553"/>
            <a:ext cx="5357413" cy="3699489"/>
          </a:xfrm>
        </p:spPr>
        <p:txBody>
          <a:bodyPr anchor="t">
            <a:normAutofit/>
          </a:bodyPr>
          <a:lstStyle>
            <a:lvl1pPr algn="l">
              <a:defRPr sz="6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127B-4E79-4EDD-B7AA-DF7F4614EA5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5CA80-E3E8-4CB9-A075-92AB8E078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7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127B-4E79-4EDD-B7AA-DF7F4614EA5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5CA80-E3E8-4CB9-A075-92AB8E078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8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127B-4E79-4EDD-B7AA-DF7F4614EA5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5CA80-E3E8-4CB9-A075-92AB8E078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9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127B-4E79-4EDD-B7AA-DF7F4614EA5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5CA80-E3E8-4CB9-A075-92AB8E078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4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127B-4E79-4EDD-B7AA-DF7F4614EA5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5CA80-E3E8-4CB9-A075-92AB8E078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55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127B-4E79-4EDD-B7AA-DF7F4614EA5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5CA80-E3E8-4CB9-A075-92AB8E078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8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127B-4E79-4EDD-B7AA-DF7F4614EA5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5CA80-E3E8-4CB9-A075-92AB8E078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3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632743"/>
            <a:ext cx="7315200" cy="3981603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728925"/>
            <a:ext cx="7315200" cy="443276"/>
          </a:xfrm>
        </p:spPr>
        <p:txBody>
          <a:bodyPr/>
          <a:lstStyle>
            <a:lvl1pPr marL="0" indent="0">
              <a:buNone/>
              <a:defRPr sz="1867" baseline="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cutline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127B-4E79-4EDD-B7AA-DF7F4614EA5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5CA80-E3E8-4CB9-A075-92AB8E078B2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709731"/>
            <a:ext cx="10972800" cy="775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6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RAAFL-15-0063 PPT Template 16x9 - 3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09731"/>
            <a:ext cx="10972800" cy="775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908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91877"/>
            <a:ext cx="2844800" cy="266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D127B-4E79-4EDD-B7AA-DF7F4614EA5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91878"/>
            <a:ext cx="3860800" cy="259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91878"/>
            <a:ext cx="2844800" cy="259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5CA80-E3E8-4CB9-A075-92AB8E078B2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BRAA Logo - Authority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33" y="65373"/>
            <a:ext cx="1066068" cy="55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8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6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Board Workshop </a:t>
            </a:r>
            <a:br>
              <a:rPr lang="en-US" dirty="0" smtClean="0"/>
            </a:br>
            <a:r>
              <a:rPr lang="en-US" sz="3600" dirty="0" smtClean="0"/>
              <a:t>April 11, 2017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1571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Salary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600" dirty="0" smtClean="0"/>
              <a:t>Summer 2013 – directed by the board to establish Executive Director starting salary and compensation for recruitment</a:t>
            </a:r>
          </a:p>
          <a:p>
            <a:r>
              <a:rPr lang="en-US" sz="3600" dirty="0" smtClean="0"/>
              <a:t>June 2014 – comprehensive organizational overview including:</a:t>
            </a:r>
          </a:p>
          <a:p>
            <a:pPr lvl="1"/>
            <a:r>
              <a:rPr lang="en-US" sz="3200" dirty="0" smtClean="0"/>
              <a:t>Job descriptions</a:t>
            </a:r>
          </a:p>
          <a:p>
            <a:pPr lvl="1"/>
            <a:r>
              <a:rPr lang="en-US" sz="3200" dirty="0" smtClean="0"/>
              <a:t>Salary ranges and compensation structure</a:t>
            </a:r>
          </a:p>
          <a:p>
            <a:pPr lvl="1"/>
            <a:r>
              <a:rPr lang="en-US" sz="3200" dirty="0" smtClean="0"/>
              <a:t>Performance standards</a:t>
            </a:r>
          </a:p>
          <a:p>
            <a:r>
              <a:rPr lang="en-US" sz="3600" dirty="0"/>
              <a:t>July </a:t>
            </a:r>
            <a:r>
              <a:rPr lang="en-US" sz="3600" dirty="0" smtClean="0"/>
              <a:t>2016 </a:t>
            </a:r>
            <a:r>
              <a:rPr lang="en-US" sz="3600" dirty="0"/>
              <a:t>– organizational assessment including:</a:t>
            </a:r>
          </a:p>
          <a:p>
            <a:pPr lvl="1"/>
            <a:r>
              <a:rPr lang="en-US" sz="3200" dirty="0"/>
              <a:t>Job mapping and revised job descriptions</a:t>
            </a:r>
          </a:p>
          <a:p>
            <a:pPr lvl="1"/>
            <a:r>
              <a:rPr lang="en-US" sz="3200" dirty="0"/>
              <a:t>Revised organizational structure</a:t>
            </a:r>
          </a:p>
          <a:p>
            <a:pPr lvl="1"/>
            <a:r>
              <a:rPr lang="en-US" sz="3200" dirty="0"/>
              <a:t>Salary analysis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96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136397"/>
              </p:ext>
            </p:extLst>
          </p:nvPr>
        </p:nvGraphicFramePr>
        <p:xfrm>
          <a:off x="296332" y="1363133"/>
          <a:ext cx="11286067" cy="5007421"/>
        </p:xfrm>
        <a:graphic>
          <a:graphicData uri="http://schemas.openxmlformats.org/drawingml/2006/table">
            <a:tbl>
              <a:tblPr/>
              <a:tblGrid>
                <a:gridCol w="1347886"/>
                <a:gridCol w="703613"/>
                <a:gridCol w="839249"/>
                <a:gridCol w="1288544"/>
                <a:gridCol w="1178340"/>
                <a:gridCol w="1178340"/>
                <a:gridCol w="1212249"/>
                <a:gridCol w="1831090"/>
                <a:gridCol w="1706756"/>
              </a:tblGrid>
              <a:tr h="179699">
                <a:tc>
                  <a:txBody>
                    <a:bodyPr/>
                    <a:lstStyle/>
                    <a:p>
                      <a:pPr algn="l" fontAlgn="b"/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4" marR="8254" marT="82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4" marR="8254" marT="82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4" marR="8254" marT="82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4" marR="8254" marT="82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4" marR="8254" marT="82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4" marR="8254" marT="82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4" marR="8254" marT="82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4" marR="8254" marT="82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4" marR="8254" marT="82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Location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Governance</a:t>
                      </a:r>
                    </a:p>
                  </a:txBody>
                  <a:tcPr marL="74289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Finance or</a:t>
                      </a:r>
                      <a:b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Business</a:t>
                      </a:r>
                      <a:b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Manager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Finance or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Business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Director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Operations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Coordinator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Operations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Manager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Operations Deputy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Director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 - or Asst.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Airport Director</a:t>
                      </a:r>
                    </a:p>
                  </a:txBody>
                  <a:tcPr marL="8254" marR="8254" marT="82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Executive Director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2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Boca Raton Airport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Boca Raton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Authority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$47,500 - $67,000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$65,000 - $96,000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$47,500 - $67,000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$69,000 - $96,000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$96,000 - $154,000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Set by Board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1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 Lauderdale Executive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 Lauderdale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City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$65,594.40 - $104,332.80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$42,411.20 - $57,033.60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$51,459.20 - $77,604.80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Asst. Manager  $62,712.00 - $99,340.80                                   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$78,332.80 - $124,009.60             Deputy Director $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95,409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$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158,787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(previous incumbent)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18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 Lauderdale Hollywood Int'l</a:t>
                      </a:r>
                    </a:p>
                  </a:txBody>
                  <a:tcPr marL="8254" marR="8254" marT="82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 Lauderdale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County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$77,877 - $124,292.00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$72,444.00 - $115,621.00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$43,666.00 - $80,637.00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$67,390.00 - $107,554.00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$138,892.00 - $221,672.00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$172,546 - $275,383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2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Miami International</a:t>
                      </a:r>
                    </a:p>
                  </a:txBody>
                  <a:tcPr marL="8254" marR="8254" marT="82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Miami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County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$75,595.00 - $117,192.66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$108,709.12 - $174,517.72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$35,742.00 - $59,453.00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$75,595.00 - $117,192.66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147,878.90-$262,350.66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$194,144.34 - $317,526.04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2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Palm Beach County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West Palm Beach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County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$64,615 - $102,893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$66,553.00 - $120,244.00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$43,996.16 - $72,109.44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$75,666.24 - $137,625.28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$99,174.40 - $179,198.24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$121,490 - 219,523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1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Naples Airport Authority</a:t>
                      </a:r>
                    </a:p>
                  </a:txBody>
                  <a:tcPr marL="8254" marR="8254" marT="82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Naples FL</a:t>
                      </a:r>
                    </a:p>
                  </a:txBody>
                  <a:tcPr marL="8254" marR="8254" marT="82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County</a:t>
                      </a:r>
                    </a:p>
                  </a:txBody>
                  <a:tcPr marL="8254" marR="8254" marT="82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$67,974 - $95,160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$67,974 - $95,160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$45,323 - $67,974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$67,974 - $95,160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$117,458 - $164,445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Set by Board (Starting range as advertised $160,000-$180,000)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14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Reno-Tahoe International Airport</a:t>
                      </a:r>
                    </a:p>
                  </a:txBody>
                  <a:tcPr marL="8254" marR="8254" marT="82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Reno NV</a:t>
                      </a:r>
                    </a:p>
                  </a:txBody>
                  <a:tcPr marL="8254" marR="8254" marT="82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54" marR="8254" marT="82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$50,185.00 - $80,758.00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$70,949.00 - $111,023.00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$62,628.00 - $98,007.00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$70,949.00 - $111,023.00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$128,731 - $214,674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Set by Board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05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Centennial Airport</a:t>
                      </a:r>
                    </a:p>
                  </a:txBody>
                  <a:tcPr marL="8254" marR="8254" marT="82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Englewood CO</a:t>
                      </a:r>
                    </a:p>
                  </a:txBody>
                  <a:tcPr marL="8254" marR="8254" marT="82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Arapahoe County Public Airport Authority</a:t>
                      </a:r>
                    </a:p>
                  </a:txBody>
                  <a:tcPr marL="8254" marR="8254" marT="82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$46,786.00 - $79,569.00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$44,436.00 - $75,525.00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$46,815.00 - $79,569.00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$73,857.00 - $132,972.00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$186,000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2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Orlando Executive Airport</a:t>
                      </a:r>
                    </a:p>
                  </a:txBody>
                  <a:tcPr marL="8254" marR="8254" marT="82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Orlando FL</a:t>
                      </a:r>
                    </a:p>
                  </a:txBody>
                  <a:tcPr marL="8254" marR="8254" marT="82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Authority</a:t>
                      </a:r>
                    </a:p>
                  </a:txBody>
                  <a:tcPr marL="8254" marR="8254" marT="82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$65,644.80 - $102,668.80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$96,990.40 - $151,694.40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$44,428.80 - $69,492.80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$65,644.80 - $102,668.80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$150,446.40 - $235,310.40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Set by Board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Salary Survey 2016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80533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7335" y="743598"/>
            <a:ext cx="10972800" cy="775100"/>
          </a:xfrm>
        </p:spPr>
        <p:txBody>
          <a:bodyPr/>
          <a:lstStyle/>
          <a:p>
            <a:r>
              <a:rPr lang="en-US" sz="5400" dirty="0" smtClean="0"/>
              <a:t>Expense Comparison</a:t>
            </a:r>
            <a:endParaRPr lang="en-US" sz="5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885514"/>
              </p:ext>
            </p:extLst>
          </p:nvPr>
        </p:nvGraphicFramePr>
        <p:xfrm>
          <a:off x="677335" y="2108201"/>
          <a:ext cx="10202332" cy="2059516"/>
        </p:xfrm>
        <a:graphic>
          <a:graphicData uri="http://schemas.openxmlformats.org/drawingml/2006/table">
            <a:tbl>
              <a:tblPr/>
              <a:tblGrid>
                <a:gridCol w="1890117"/>
                <a:gridCol w="1224280"/>
                <a:gridCol w="1224280"/>
                <a:gridCol w="1172731"/>
                <a:gridCol w="1172731"/>
                <a:gridCol w="1172731"/>
                <a:gridCol w="1172731"/>
                <a:gridCol w="1172731"/>
              </a:tblGrid>
              <a:tr h="550801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35494C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FY2011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FY2012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FY2013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FY2014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FY2015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FY2016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FY2017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8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35494C"/>
                          </a:solidFill>
                          <a:effectLst/>
                          <a:latin typeface="Segoe UI" panose="020B0502040204020203" pitchFamily="34" charset="0"/>
                        </a:rPr>
                        <a:t>Salaries &amp; Wages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$       711,517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35494C"/>
                          </a:solidFill>
                          <a:effectLst/>
                          <a:latin typeface="Segoe UI" panose="020B0502040204020203" pitchFamily="34" charset="0"/>
                        </a:rPr>
                        <a:t> $       744,283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$      778,796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$      697,754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$      656,179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$      631,957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$      555,217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9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35494C"/>
                          </a:solidFill>
                          <a:effectLst/>
                          <a:latin typeface="Segoe UI" panose="020B0502040204020203" pitchFamily="34" charset="0"/>
                        </a:rPr>
                        <a:t>Benefits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sng" strike="noStrike" dirty="0">
                          <a:solidFill>
                            <a:srgbClr val="35494C"/>
                          </a:solidFill>
                          <a:effectLst/>
                          <a:latin typeface="Segoe UI" panose="020B0502040204020203" pitchFamily="34" charset="0"/>
                        </a:rPr>
                        <a:t> $       381,795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sng" strike="noStrike">
                          <a:solidFill>
                            <a:srgbClr val="35494C"/>
                          </a:solidFill>
                          <a:effectLst/>
                          <a:latin typeface="Segoe UI" panose="020B0502040204020203" pitchFamily="34" charset="0"/>
                        </a:rPr>
                        <a:t> $       385,919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$      431,954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$      374,244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$      373,654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$      363,126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$      331,060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9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35494C"/>
                          </a:solidFill>
                          <a:effectLst/>
                          <a:latin typeface="Segoe UI" panose="020B0502040204020203" pitchFamily="34" charset="0"/>
                        </a:rPr>
                        <a:t>Total</a:t>
                      </a:r>
                      <a:endParaRPr lang="en-US" sz="1400" b="0" i="0" u="none" strike="noStrike" dirty="0">
                        <a:solidFill>
                          <a:srgbClr val="35494C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35494C"/>
                          </a:solidFill>
                          <a:effectLst/>
                          <a:latin typeface="Segoe UI" panose="020B0502040204020203" pitchFamily="34" charset="0"/>
                        </a:rPr>
                        <a:t> $     1,093,312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35494C"/>
                          </a:solidFill>
                          <a:effectLst/>
                          <a:latin typeface="Segoe UI" panose="020B0502040204020203" pitchFamily="34" charset="0"/>
                        </a:rPr>
                        <a:t> $     1,130,202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35494C"/>
                          </a:solidFill>
                          <a:effectLst/>
                          <a:latin typeface="Segoe UI" panose="020B0502040204020203" pitchFamily="34" charset="0"/>
                        </a:rPr>
                        <a:t> $    1,210,750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35494C"/>
                          </a:solidFill>
                          <a:effectLst/>
                          <a:latin typeface="Segoe UI" panose="020B0502040204020203" pitchFamily="34" charset="0"/>
                        </a:rPr>
                        <a:t> $    1,071,997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35494C"/>
                          </a:solidFill>
                          <a:effectLst/>
                          <a:latin typeface="Segoe UI" panose="020B0502040204020203" pitchFamily="34" charset="0"/>
                        </a:rPr>
                        <a:t> $    1,029,833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35494C"/>
                          </a:solidFill>
                          <a:effectLst/>
                          <a:latin typeface="Segoe UI" panose="020B0502040204020203" pitchFamily="34" charset="0"/>
                        </a:rPr>
                        <a:t> $      995,083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35494C"/>
                          </a:solidFill>
                          <a:effectLst/>
                          <a:latin typeface="Segoe UI" panose="020B0502040204020203" pitchFamily="34" charset="0"/>
                        </a:rPr>
                        <a:t> $      886,277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95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Total Employee Expense</a:t>
            </a:r>
            <a:endParaRPr lang="en-US" sz="5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4866579"/>
              </p:ext>
            </p:extLst>
          </p:nvPr>
        </p:nvGraphicFramePr>
        <p:xfrm>
          <a:off x="2658533" y="2074333"/>
          <a:ext cx="6857999" cy="3318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140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Salaries </a:t>
            </a:r>
            <a:r>
              <a:rPr lang="en-US" sz="5400" dirty="0" smtClean="0"/>
              <a:t>Expense</a:t>
            </a:r>
            <a:endParaRPr lang="en-US" sz="54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9222151"/>
              </p:ext>
            </p:extLst>
          </p:nvPr>
        </p:nvGraphicFramePr>
        <p:xfrm>
          <a:off x="2726267" y="2142065"/>
          <a:ext cx="6443133" cy="3285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242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0666611"/>
              </p:ext>
            </p:extLst>
          </p:nvPr>
        </p:nvGraphicFramePr>
        <p:xfrm>
          <a:off x="2302933" y="2167467"/>
          <a:ext cx="7501467" cy="3462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546100" y="582731"/>
            <a:ext cx="10972800" cy="775100"/>
          </a:xfrm>
          <a:prstGeom prst="rect">
            <a:avLst/>
          </a:prstGeom>
        </p:spPr>
        <p:txBody>
          <a:bodyPr/>
          <a:lstStyle>
            <a:lvl1pPr algn="ctr" defTabSz="609585" rtl="0" eaLnBrk="1" latinLnBrk="0" hangingPunct="1">
              <a:spcBef>
                <a:spcPct val="0"/>
              </a:spcBef>
              <a:buNone/>
              <a:defRPr sz="6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Average Salary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58909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Benefits</a:t>
            </a:r>
            <a:endParaRPr lang="en-US" sz="54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1678211"/>
              </p:ext>
            </p:extLst>
          </p:nvPr>
        </p:nvGraphicFramePr>
        <p:xfrm>
          <a:off x="2658533" y="2074334"/>
          <a:ext cx="6781800" cy="3318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57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743350"/>
              </p:ext>
            </p:extLst>
          </p:nvPr>
        </p:nvGraphicFramePr>
        <p:xfrm>
          <a:off x="480381" y="137553"/>
          <a:ext cx="9893507" cy="6370824"/>
        </p:xfrm>
        <a:graphic>
          <a:graphicData uri="http://schemas.openxmlformats.org/drawingml/2006/table">
            <a:tbl>
              <a:tblPr/>
              <a:tblGrid>
                <a:gridCol w="4066853"/>
                <a:gridCol w="815518"/>
                <a:gridCol w="772596"/>
                <a:gridCol w="743979"/>
                <a:gridCol w="718944"/>
                <a:gridCol w="686750"/>
                <a:gridCol w="715367"/>
                <a:gridCol w="686750"/>
                <a:gridCol w="686750"/>
              </a:tblGrid>
              <a:tr h="518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BCT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PBI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MIA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FXE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FLL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APF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ORL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 OF BOCA RATON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7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Pension</a:t>
                      </a:r>
                    </a:p>
                  </a:txBody>
                  <a:tcPr marL="6536" marR="6536" marT="6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*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*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7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Defined Contribution Plan</a:t>
                      </a:r>
                    </a:p>
                  </a:txBody>
                  <a:tcPr marL="6536" marR="6536" marT="6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7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Deferred Compensation</a:t>
                      </a:r>
                    </a:p>
                  </a:txBody>
                  <a:tcPr marL="6536" marR="6536" marT="6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7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Vacation</a:t>
                      </a:r>
                    </a:p>
                  </a:txBody>
                  <a:tcPr marL="6536" marR="6536" marT="6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7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Sick</a:t>
                      </a:r>
                    </a:p>
                  </a:txBody>
                  <a:tcPr marL="6536" marR="6536" marT="6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7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 Paid Leave</a:t>
                      </a:r>
                    </a:p>
                  </a:txBody>
                  <a:tcPr marL="6536" marR="6536" marT="6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7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Leave Conversion</a:t>
                      </a:r>
                    </a:p>
                  </a:txBody>
                  <a:tcPr marL="6536" marR="6536" marT="6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7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Certification Pay</a:t>
                      </a:r>
                    </a:p>
                  </a:txBody>
                  <a:tcPr marL="6536" marR="6536" marT="6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7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Longevity Bonus</a:t>
                      </a:r>
                    </a:p>
                  </a:txBody>
                  <a:tcPr marL="6536" marR="6536" marT="6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7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Performance Bonus</a:t>
                      </a:r>
                    </a:p>
                  </a:txBody>
                  <a:tcPr marL="6536" marR="6536" marT="6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7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Discretionary Bonus</a:t>
                      </a:r>
                    </a:p>
                  </a:txBody>
                  <a:tcPr marL="6536" marR="6536" marT="6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7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Post-Employment Benefits</a:t>
                      </a:r>
                    </a:p>
                  </a:txBody>
                  <a:tcPr marL="6536" marR="6536" marT="6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7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or Auto Allowance</a:t>
                      </a:r>
                    </a:p>
                  </a:txBody>
                  <a:tcPr marL="6536" marR="6536" marT="6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*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7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Tuition Reimbursement </a:t>
                      </a:r>
                    </a:p>
                  </a:txBody>
                  <a:tcPr marL="6536" marR="6536" marT="6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7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Wellness Incentive  </a:t>
                      </a:r>
                    </a:p>
                  </a:txBody>
                  <a:tcPr marL="6536" marR="6536" marT="6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 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7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Lump Sum Benefits</a:t>
                      </a:r>
                    </a:p>
                  </a:txBody>
                  <a:tcPr marL="6536" marR="6536" marT="6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*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7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Insurance Benefits:</a:t>
                      </a:r>
                    </a:p>
                  </a:txBody>
                  <a:tcPr marL="6536" marR="6536" marT="6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7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Health, Dental, Vision</a:t>
                      </a:r>
                    </a:p>
                  </a:txBody>
                  <a:tcPr marL="411769" marR="6536" marT="6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7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AD&amp;D</a:t>
                      </a:r>
                    </a:p>
                  </a:txBody>
                  <a:tcPr marL="411769" marR="6536" marT="6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7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Disability (Short Term or Long Term)</a:t>
                      </a:r>
                    </a:p>
                  </a:txBody>
                  <a:tcPr marL="411769" marR="6536" marT="6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7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Life</a:t>
                      </a:r>
                    </a:p>
                  </a:txBody>
                  <a:tcPr marL="411769" marR="6536" marT="6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7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Medical Gap Insurance</a:t>
                      </a:r>
                    </a:p>
                  </a:txBody>
                  <a:tcPr marL="411769" marR="6536" marT="6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7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</a:t>
                      </a:r>
                    </a:p>
                  </a:txBody>
                  <a:tcPr marL="6536" marR="6536" marT="6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7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 Reimbursement Arrangement</a:t>
                      </a:r>
                    </a:p>
                  </a:txBody>
                  <a:tcPr marL="6536" marR="6536" marT="6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7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Flexible Spending Account</a:t>
                      </a:r>
                    </a:p>
                  </a:txBody>
                  <a:tcPr marL="6536" marR="6536" marT="6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7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EAP</a:t>
                      </a:r>
                    </a:p>
                  </a:txBody>
                  <a:tcPr marL="6536" marR="6536" marT="6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7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Survivor Benefits</a:t>
                      </a:r>
                    </a:p>
                  </a:txBody>
                  <a:tcPr marL="6536" marR="6536" marT="6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 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7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Employee Discounts</a:t>
                      </a:r>
                    </a:p>
                  </a:txBody>
                  <a:tcPr marL="6536" marR="6536" marT="6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7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Prepaid Legal</a:t>
                      </a:r>
                    </a:p>
                  </a:txBody>
                  <a:tcPr marL="6536" marR="6536" marT="6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7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Physical</a:t>
                      </a:r>
                    </a:p>
                  </a:txBody>
                  <a:tcPr marL="6536" marR="6536" marT="6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7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Cellphone Allowance</a:t>
                      </a:r>
                    </a:p>
                  </a:txBody>
                  <a:tcPr marL="6536" marR="6536" marT="6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7354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6" marR="6536" marT="6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6" marR="6536" marT="6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6" marR="6536" marT="6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6" marR="6536" marT="6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6" marR="6536" marT="6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6" marR="6536" marT="6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6" marR="6536" marT="6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6" marR="6536" marT="6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6" marR="6536" marT="6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7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Grandfathered Employees</a:t>
                      </a:r>
                    </a:p>
                  </a:txBody>
                  <a:tcPr marL="6536" marR="6536" marT="6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6" marR="6536" marT="6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6" marR="6536" marT="6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6" marR="6536" marT="6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6" marR="6536" marT="6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6" marR="6536" marT="6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6" marR="6536" marT="6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6" marR="6536" marT="6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6" marR="6536" marT="6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9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1375</TotalTime>
  <Words>714</Words>
  <Application>Microsoft Office PowerPoint</Application>
  <PresentationFormat>Widescreen</PresentationFormat>
  <Paragraphs>426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Segoe UI</vt:lpstr>
      <vt:lpstr>Wingdings</vt:lpstr>
      <vt:lpstr>Office Theme</vt:lpstr>
      <vt:lpstr>Board Workshop  April 11, 2017</vt:lpstr>
      <vt:lpstr>Salary Surveys</vt:lpstr>
      <vt:lpstr>Salary Survey 2016</vt:lpstr>
      <vt:lpstr>Expense Comparison</vt:lpstr>
      <vt:lpstr>Total Employee Expense</vt:lpstr>
      <vt:lpstr>Salaries Expense</vt:lpstr>
      <vt:lpstr>PowerPoint Presentation</vt:lpstr>
      <vt:lpstr>Benefits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Workshop  April 11, 2017</dc:title>
  <dc:creator>Clara Bennett</dc:creator>
  <cp:lastModifiedBy>Clara Bennett</cp:lastModifiedBy>
  <cp:revision>17</cp:revision>
  <dcterms:created xsi:type="dcterms:W3CDTF">2017-04-10T17:23:18Z</dcterms:created>
  <dcterms:modified xsi:type="dcterms:W3CDTF">2017-04-11T16:18:37Z</dcterms:modified>
</cp:coreProperties>
</file>