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9" r:id="rId3"/>
    <p:sldId id="298" r:id="rId4"/>
    <p:sldId id="277" r:id="rId5"/>
    <p:sldId id="287" r:id="rId6"/>
    <p:sldId id="288" r:id="rId7"/>
    <p:sldId id="279" r:id="rId8"/>
    <p:sldId id="281" r:id="rId9"/>
    <p:sldId id="282" r:id="rId10"/>
    <p:sldId id="280" r:id="rId11"/>
    <p:sldId id="290" r:id="rId12"/>
    <p:sldId id="283" r:id="rId13"/>
    <p:sldId id="291" r:id="rId14"/>
    <p:sldId id="292" r:id="rId15"/>
    <p:sldId id="293" r:id="rId16"/>
    <p:sldId id="278" r:id="rId17"/>
    <p:sldId id="284" r:id="rId18"/>
    <p:sldId id="294" r:id="rId19"/>
    <p:sldId id="295" r:id="rId20"/>
    <p:sldId id="302" r:id="rId21"/>
    <p:sldId id="303" r:id="rId22"/>
    <p:sldId id="296" r:id="rId23"/>
    <p:sldId id="297" r:id="rId24"/>
    <p:sldId id="299" r:id="rId25"/>
    <p:sldId id="301" r:id="rId26"/>
    <p:sldId id="300" r:id="rId27"/>
    <p:sldId id="286" r:id="rId28"/>
    <p:sldId id="312" r:id="rId29"/>
    <p:sldId id="304" r:id="rId30"/>
    <p:sldId id="305" r:id="rId31"/>
    <p:sldId id="306" r:id="rId32"/>
    <p:sldId id="307" r:id="rId33"/>
    <p:sldId id="308" r:id="rId34"/>
    <p:sldId id="310" r:id="rId35"/>
    <p:sldId id="311" r:id="rId3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3" d="100"/>
          <a:sy n="113" d="100"/>
        </p:scale>
        <p:origin x="43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7817230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213645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4632034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9906809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975917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4895789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22676181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243855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393227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8149967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3460827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143224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8938002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693878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138781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7A0C759-ECE0-4072-8449-F40BF6607BAE}" type="datetimeFigureOut">
              <a:rPr lang="en-US" smtClean="0"/>
              <a:t>4/11/2017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110B651-5895-48F7-B300-4E6F159437C5}" type="slidenum">
              <a:rPr lang="en-US" smtClean="0"/>
              <a:t>‹#›</a:t>
            </a:fld>
            <a:endParaRPr lang="en-US" dirty="0"/>
          </a:p>
        </p:txBody>
      </p:sp>
    </p:spTree>
    <p:extLst>
      <p:ext uri="{BB962C8B-B14F-4D97-AF65-F5344CB8AC3E}">
        <p14:creationId xmlns:p14="http://schemas.microsoft.com/office/powerpoint/2010/main" val="3055599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7A0C759-ECE0-4072-8449-F40BF6607BAE}" type="datetimeFigureOut">
              <a:rPr lang="en-US" smtClean="0"/>
              <a:t>4/11/2017</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4110B651-5895-48F7-B300-4E6F159437C5}" type="slidenum">
              <a:rPr lang="en-US" smtClean="0"/>
              <a:t>‹#›</a:t>
            </a:fld>
            <a:endParaRPr lang="en-US" dirty="0"/>
          </a:p>
        </p:txBody>
      </p:sp>
    </p:spTree>
    <p:extLst>
      <p:ext uri="{BB962C8B-B14F-4D97-AF65-F5344CB8AC3E}">
        <p14:creationId xmlns:p14="http://schemas.microsoft.com/office/powerpoint/2010/main" val="27064950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Drug Testing Policy</a:t>
            </a:r>
            <a:endParaRPr lang="en-US" dirty="0"/>
          </a:p>
        </p:txBody>
      </p:sp>
      <p:sp>
        <p:nvSpPr>
          <p:cNvPr id="3" name="Subtitle 2"/>
          <p:cNvSpPr>
            <a:spLocks noGrp="1"/>
          </p:cNvSpPr>
          <p:nvPr>
            <p:ph type="subTitle" idx="1"/>
          </p:nvPr>
        </p:nvSpPr>
        <p:spPr/>
        <p:txBody>
          <a:bodyPr/>
          <a:lstStyle/>
          <a:p>
            <a:r>
              <a:rPr lang="en-US" dirty="0" smtClean="0"/>
              <a:t>Prepared by Lewis Longman &amp; Walker, P.A.</a:t>
            </a:r>
          </a:p>
          <a:p>
            <a:r>
              <a:rPr lang="en-US" dirty="0" smtClean="0"/>
              <a:t>April 11, 2017</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Tree>
    <p:extLst>
      <p:ext uri="{BB962C8B-B14F-4D97-AF65-F5344CB8AC3E}">
        <p14:creationId xmlns:p14="http://schemas.microsoft.com/office/powerpoint/2010/main" val="19989347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364895" y="786554"/>
            <a:ext cx="8894839"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Job Descriptions at BRAA</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b="1" dirty="0" smtClean="0">
                <a:latin typeface="Arial" panose="020B0604020202020204" pitchFamily="34" charset="0"/>
                <a:cs typeface="Arial" panose="020B0604020202020204" pitchFamily="34" charset="0"/>
              </a:rPr>
              <a:t>Executive Director – </a:t>
            </a:r>
            <a:r>
              <a:rPr lang="en-US" altLang="en-US" dirty="0" smtClean="0">
                <a:latin typeface="Arial" panose="020B0604020202020204" pitchFamily="34" charset="0"/>
                <a:cs typeface="Arial" panose="020B0604020202020204" pitchFamily="34" charset="0"/>
              </a:rPr>
              <a:t>implements strategic policy and financial direction. No CDL required, does have airfield access.</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b="1" dirty="0" smtClean="0">
              <a:latin typeface="Arial" panose="020B0604020202020204" pitchFamily="34" charset="0"/>
              <a:cs typeface="Arial" panose="020B0604020202020204" pitchFamily="34" charset="0"/>
            </a:endParaRPr>
          </a:p>
          <a:p>
            <a:pPr algn="just" eaLnBrk="0" fontAlgn="base" hangingPunct="0">
              <a:spcBef>
                <a:spcPct val="0"/>
              </a:spcBef>
              <a:spcAft>
                <a:spcPct val="0"/>
              </a:spcAft>
            </a:pPr>
            <a:r>
              <a:rPr kumimoji="0" lang="en-US" altLang="en-US" b="1" i="0" u="none" strike="noStrike" cap="none" normalizeH="0" baseline="0" dirty="0" smtClean="0">
                <a:ln>
                  <a:noFill/>
                </a:ln>
                <a:effectLst/>
                <a:latin typeface="Arial" panose="020B0604020202020204" pitchFamily="34" charset="0"/>
                <a:cs typeface="Arial" panose="020B0604020202020204" pitchFamily="34" charset="0"/>
              </a:rPr>
              <a:t>Deputy Director</a:t>
            </a:r>
            <a:r>
              <a:rPr kumimoji="0" lang="en-US" altLang="en-US" b="1" i="0" u="none" strike="noStrike" cap="none" normalizeH="0" dirty="0" smtClean="0">
                <a:ln>
                  <a:noFill/>
                </a:ln>
                <a:effectLst/>
                <a:latin typeface="Arial" panose="020B0604020202020204" pitchFamily="34" charset="0"/>
                <a:cs typeface="Arial" panose="020B0604020202020204" pitchFamily="34" charset="0"/>
              </a:rPr>
              <a:t> – </a:t>
            </a:r>
            <a:r>
              <a:rPr kumimoji="0" lang="en-US" altLang="en-US" i="0" u="none" strike="noStrike" cap="none" normalizeH="0" dirty="0" smtClean="0">
                <a:ln>
                  <a:noFill/>
                </a:ln>
                <a:effectLst/>
                <a:latin typeface="Arial" panose="020B0604020202020204" pitchFamily="34" charset="0"/>
                <a:cs typeface="Arial" panose="020B0604020202020204" pitchFamily="34" charset="0"/>
              </a:rPr>
              <a:t>manages, directs, and supports day-to-day administrative and operating functions at the Airport. </a:t>
            </a:r>
            <a:r>
              <a:rPr lang="en-US" altLang="en-US" dirty="0">
                <a:latin typeface="Arial" panose="020B0604020202020204" pitchFamily="34" charset="0"/>
                <a:cs typeface="Arial" panose="020B0604020202020204" pitchFamily="34" charset="0"/>
              </a:rPr>
              <a:t>No CDL required, does have airfield access.</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none" strike="noStrike" cap="none" normalizeH="0" dirty="0" smtClean="0">
                <a:ln>
                  <a:noFill/>
                </a:ln>
                <a:effectLst/>
                <a:latin typeface="Arial" panose="020B0604020202020204" pitchFamily="34" charset="0"/>
                <a:cs typeface="Arial" panose="020B0604020202020204" pitchFamily="34" charset="0"/>
              </a:rPr>
              <a:t> </a:t>
            </a:r>
          </a:p>
          <a:p>
            <a:pPr lvl="0" algn="just" eaLnBrk="0" fontAlgn="base" hangingPunct="0">
              <a:spcBef>
                <a:spcPct val="0"/>
              </a:spcBef>
              <a:spcAft>
                <a:spcPct val="0"/>
              </a:spcAft>
            </a:pPr>
            <a:r>
              <a:rPr lang="en-US" altLang="en-US" b="1" baseline="0" dirty="0" smtClean="0">
                <a:latin typeface="Arial" panose="020B0604020202020204" pitchFamily="34" charset="0"/>
                <a:cs typeface="Arial" panose="020B0604020202020204" pitchFamily="34" charset="0"/>
              </a:rPr>
              <a:t>Finance and Administrative Manager –</a:t>
            </a:r>
            <a:r>
              <a:rPr lang="en-US" altLang="en-US" baseline="0" dirty="0" smtClean="0">
                <a:latin typeface="Arial" panose="020B0604020202020204" pitchFamily="34" charset="0"/>
                <a:cs typeface="Arial" panose="020B0604020202020204" pitchFamily="34" charset="0"/>
              </a:rPr>
              <a:t> responsible for financial reporting, accounting practices, and budgeting processes. </a:t>
            </a:r>
            <a:r>
              <a:rPr lang="en-US" altLang="en-US" dirty="0">
                <a:latin typeface="Arial" panose="020B0604020202020204" pitchFamily="34" charset="0"/>
                <a:cs typeface="Arial" panose="020B0604020202020204" pitchFamily="34" charset="0"/>
              </a:rPr>
              <a:t>No CDL required, does have airfield access.</a:t>
            </a:r>
            <a:endParaRPr lang="en-US" altLang="en-US" baseline="0" dirty="0" smtClean="0">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baseline="0" dirty="0" smtClean="0">
                <a:latin typeface="Arial" panose="020B0604020202020204" pitchFamily="34" charset="0"/>
                <a:cs typeface="Arial" panose="020B0604020202020204" pitchFamily="34" charset="0"/>
              </a:rPr>
              <a:t> </a:t>
            </a:r>
            <a:endParaRPr lang="en-US" altLang="en-US" b="1" baseline="0" dirty="0" smtClean="0">
              <a:latin typeface="Arial" panose="020B0604020202020204" pitchFamily="34" charset="0"/>
              <a:cs typeface="Arial" panose="020B0604020202020204" pitchFamily="34" charset="0"/>
            </a:endParaRPr>
          </a:p>
          <a:p>
            <a:pPr lvl="0" algn="just" eaLnBrk="0" fontAlgn="base" hangingPunct="0">
              <a:spcBef>
                <a:spcPct val="0"/>
              </a:spcBef>
              <a:spcAft>
                <a:spcPct val="0"/>
              </a:spcAft>
            </a:pPr>
            <a:r>
              <a:rPr lang="en-US" altLang="en-US" b="1" dirty="0" smtClean="0">
                <a:latin typeface="Arial" panose="020B0604020202020204" pitchFamily="34" charset="0"/>
                <a:cs typeface="Arial" panose="020B0604020202020204" pitchFamily="34" charset="0"/>
              </a:rPr>
              <a:t>Public Relations Specialist</a:t>
            </a:r>
            <a:r>
              <a:rPr lang="en-US" altLang="en-US" b="1" dirty="0" smtClean="0">
                <a:latin typeface="Arial" panose="020B0604020202020204" pitchFamily="34" charset="0"/>
              </a:rPr>
              <a:t>- </a:t>
            </a:r>
            <a:r>
              <a:rPr lang="en-US" altLang="en-US" dirty="0" smtClean="0">
                <a:latin typeface="Arial" panose="020B0604020202020204" pitchFamily="34" charset="0"/>
              </a:rPr>
              <a:t>responsible for all public relations and special events coordination. </a:t>
            </a:r>
            <a:r>
              <a:rPr lang="en-US" altLang="en-US" dirty="0">
                <a:latin typeface="Arial" panose="020B0604020202020204" pitchFamily="34" charset="0"/>
                <a:cs typeface="Arial" panose="020B0604020202020204" pitchFamily="34" charset="0"/>
              </a:rPr>
              <a:t>No CDL required, does have airfield access.</a:t>
            </a:r>
            <a:endParaRPr lang="en-US" altLang="en-US" b="1" dirty="0" smtClean="0">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b="1" dirty="0" smtClean="0">
              <a:latin typeface="Arial" panose="020B0604020202020204" pitchFamily="34" charset="0"/>
              <a:cs typeface="Arial" panose="020B0604020202020204" pitchFamily="34" charset="0"/>
            </a:endParaRPr>
          </a:p>
          <a:p>
            <a:pPr algn="just" eaLnBrk="0" fontAlgn="base" hangingPunct="0">
              <a:spcBef>
                <a:spcPct val="0"/>
              </a:spcBef>
              <a:spcAft>
                <a:spcPct val="0"/>
              </a:spcAft>
            </a:pPr>
            <a:r>
              <a:rPr lang="en-US" altLang="en-US" b="1" dirty="0" smtClean="0">
                <a:latin typeface="Arial" panose="020B0604020202020204" pitchFamily="34" charset="0"/>
                <a:cs typeface="Arial" panose="020B0604020202020204" pitchFamily="34" charset="0"/>
              </a:rPr>
              <a:t>Business Manager – </a:t>
            </a:r>
            <a:r>
              <a:rPr lang="en-US" altLang="en-US" dirty="0" smtClean="0">
                <a:latin typeface="Arial" panose="020B0604020202020204" pitchFamily="34" charset="0"/>
                <a:cs typeface="Arial" panose="020B0604020202020204" pitchFamily="34" charset="0"/>
              </a:rPr>
              <a:t>responsible for management, administrative and technical work. </a:t>
            </a:r>
            <a:r>
              <a:rPr lang="en-US" altLang="en-US" dirty="0">
                <a:latin typeface="Arial" panose="020B0604020202020204" pitchFamily="34" charset="0"/>
                <a:cs typeface="Arial" panose="020B0604020202020204" pitchFamily="34" charset="0"/>
              </a:rPr>
              <a:t>No CDL required, does have airfield access</a:t>
            </a:r>
            <a:r>
              <a:rPr lang="en-US" altLang="en-US" dirty="0" smtClean="0">
                <a:latin typeface="Arial" panose="020B0604020202020204" pitchFamily="34" charset="0"/>
                <a:cs typeface="Arial" panose="020B0604020202020204" pitchFamily="34" charset="0"/>
              </a:rPr>
              <a:t>.</a:t>
            </a:r>
            <a:endParaRPr lang="en-US" altLang="en-US" b="1" dirty="0" smtClean="0">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b="1" dirty="0" smtClean="0">
              <a:latin typeface="Arial" panose="020B0604020202020204" pitchFamily="34" charset="0"/>
              <a:cs typeface="Arial" panose="020B0604020202020204" pitchFamily="34" charset="0"/>
            </a:endParaRPr>
          </a:p>
          <a:p>
            <a:pPr algn="just" eaLnBrk="0" fontAlgn="base" hangingPunct="0">
              <a:spcBef>
                <a:spcPct val="0"/>
              </a:spcBef>
              <a:spcAft>
                <a:spcPct val="0"/>
              </a:spcAft>
            </a:pPr>
            <a:r>
              <a:rPr lang="en-US" altLang="en-US" b="1" dirty="0" smtClean="0">
                <a:latin typeface="Arial" panose="020B0604020202020204" pitchFamily="34" charset="0"/>
                <a:cs typeface="Arial" panose="020B0604020202020204" pitchFamily="34" charset="0"/>
              </a:rPr>
              <a:t>Administrative Intern – </a:t>
            </a:r>
            <a:r>
              <a:rPr lang="en-US" altLang="en-US" dirty="0" smtClean="0">
                <a:latin typeface="Arial" panose="020B0604020202020204" pitchFamily="34" charset="0"/>
                <a:cs typeface="Arial" panose="020B0604020202020204" pitchFamily="34" charset="0"/>
              </a:rPr>
              <a:t>responsible for basic office management including mail, invoices, office supplies, research. </a:t>
            </a:r>
            <a:r>
              <a:rPr lang="en-US" altLang="en-US" dirty="0">
                <a:latin typeface="Arial" panose="020B0604020202020204" pitchFamily="34" charset="0"/>
                <a:cs typeface="Arial" panose="020B0604020202020204" pitchFamily="34" charset="0"/>
              </a:rPr>
              <a:t>No CDL required, does have airfield access</a:t>
            </a:r>
            <a:r>
              <a:rPr lang="en-US" altLang="en-US" dirty="0" smtClean="0">
                <a:latin typeface="Arial" panose="020B0604020202020204" pitchFamily="34" charset="0"/>
                <a:cs typeface="Arial" panose="020B0604020202020204" pitchFamily="34" charset="0"/>
              </a:rPr>
              <a:t>.</a:t>
            </a:r>
            <a:endParaRPr lang="en-US" alt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525623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644645" y="1050010"/>
            <a:ext cx="8894839"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Job Descriptions at BRAA - Operations</a:t>
            </a: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baseline="0" dirty="0" smtClean="0">
                <a:latin typeface="Arial" panose="020B0604020202020204" pitchFamily="34" charset="0"/>
                <a:cs typeface="Arial" panose="020B0604020202020204" pitchFamily="34" charset="0"/>
              </a:rPr>
              <a:t> </a:t>
            </a:r>
            <a:endParaRPr lang="en-US" altLang="en-US" b="1" baseline="0" dirty="0" smtClean="0">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b="1" dirty="0" smtClean="0">
                <a:latin typeface="Arial" panose="020B0604020202020204" pitchFamily="34" charset="0"/>
                <a:cs typeface="Arial" panose="020B0604020202020204" pitchFamily="34" charset="0"/>
              </a:rPr>
              <a:t>Operations Manager – </a:t>
            </a:r>
            <a:r>
              <a:rPr lang="en-US" altLang="en-US" dirty="0" smtClean="0">
                <a:latin typeface="Arial" panose="020B0604020202020204" pitchFamily="34" charset="0"/>
                <a:cs typeface="Arial" panose="020B0604020202020204" pitchFamily="34" charset="0"/>
              </a:rPr>
              <a:t>manages the day-to-day operations, safety, security and maintenance functions of the airport, oversight of construction projects, participates in RFP development, manages the JCIP project portfolio. Development, implementation and monitoring of the Environmental and Wildlife Plans and Programs. Coordinate with local fire and police, establishes training programs. No CDL required, no  physical demands beyond office-level. Does have airfield access.</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b="1" dirty="0" smtClean="0">
              <a:latin typeface="Arial" panose="020B0604020202020204" pitchFamily="34" charset="0"/>
              <a:cs typeface="Arial" panose="020B0604020202020204" pitchFamily="34" charset="0"/>
            </a:endParaRPr>
          </a:p>
          <a:p>
            <a:pPr algn="just" eaLnBrk="0" fontAlgn="base" hangingPunct="0">
              <a:spcBef>
                <a:spcPct val="0"/>
              </a:spcBef>
              <a:spcAft>
                <a:spcPct val="0"/>
              </a:spcAft>
            </a:pPr>
            <a:r>
              <a:rPr lang="en-US" altLang="en-US" b="1" dirty="0" smtClean="0">
                <a:latin typeface="Arial" panose="020B0604020202020204" pitchFamily="34" charset="0"/>
                <a:cs typeface="Arial" panose="020B0604020202020204" pitchFamily="34" charset="0"/>
              </a:rPr>
              <a:t>Operations Coordinator – </a:t>
            </a:r>
            <a:r>
              <a:rPr lang="en-US" altLang="en-US" dirty="0" smtClean="0">
                <a:latin typeface="Arial" panose="020B0604020202020204" pitchFamily="34" charset="0"/>
                <a:cs typeface="Arial" panose="020B0604020202020204" pitchFamily="34" charset="0"/>
              </a:rPr>
              <a:t>ensures day-to-day safety and security of the airport operations through inspections of the airfield, security badging, and escorting on the airfield, monitoring the noise program. Daily airfield inspections. Airfield maintenance management. </a:t>
            </a:r>
            <a:r>
              <a:rPr lang="en-US" altLang="en-US" dirty="0">
                <a:latin typeface="Arial" panose="020B0604020202020204" pitchFamily="34" charset="0"/>
                <a:cs typeface="Arial" panose="020B0604020202020204" pitchFamily="34" charset="0"/>
              </a:rPr>
              <a:t>No CDL required, no  physical demands beyond office-level. Does have airfield access.</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smtClean="0">
              <a:latin typeface="Arial" panose="020B0604020202020204" pitchFamily="34" charset="0"/>
              <a:cs typeface="Arial" panose="020B0604020202020204" pitchFamily="34" charset="0"/>
            </a:endParaRPr>
          </a:p>
          <a:p>
            <a:pPr algn="just" eaLnBrk="0" fontAlgn="base" hangingPunct="0">
              <a:spcBef>
                <a:spcPct val="0"/>
              </a:spcBef>
              <a:spcAft>
                <a:spcPct val="0"/>
              </a:spcAft>
            </a:pPr>
            <a:r>
              <a:rPr lang="en-US" altLang="en-US" b="1" dirty="0" smtClean="0">
                <a:latin typeface="Arial" panose="020B0604020202020204" pitchFamily="34" charset="0"/>
                <a:cs typeface="Arial" panose="020B0604020202020204" pitchFamily="34" charset="0"/>
              </a:rPr>
              <a:t>Operations Intern – </a:t>
            </a:r>
            <a:r>
              <a:rPr lang="en-US" altLang="en-US" dirty="0" smtClean="0">
                <a:latin typeface="Arial" panose="020B0604020202020204" pitchFamily="34" charset="0"/>
                <a:cs typeface="Arial" panose="020B0604020202020204" pitchFamily="34" charset="0"/>
              </a:rPr>
              <a:t>assists the operations department in the inspections of the airfield, data collection of noise issues and trend analysis reporting. </a:t>
            </a:r>
            <a:r>
              <a:rPr lang="en-US" altLang="en-US" dirty="0">
                <a:latin typeface="Arial" panose="020B0604020202020204" pitchFamily="34" charset="0"/>
                <a:cs typeface="Arial" panose="020B0604020202020204" pitchFamily="34" charset="0"/>
              </a:rPr>
              <a:t>No CDL required, no  physical demands beyond office-level. Does have airfield access</a:t>
            </a:r>
            <a:r>
              <a:rPr lang="en-US" altLang="en-US" dirty="0" smtClean="0">
                <a:latin typeface="Arial" panose="020B0604020202020204" pitchFamily="34" charset="0"/>
                <a:cs typeface="Arial" panose="020B0604020202020204" pitchFamily="34" charset="0"/>
              </a:rPr>
              <a:t>.</a:t>
            </a:r>
            <a:endParaRPr lang="en-US" altLang="en-US" sz="20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21939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886304" y="2452538"/>
            <a:ext cx="8411522"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US" altLang="en-US" sz="20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BRAA does not have any mandatory testing positions under the FAA</a:t>
            </a:r>
            <a:r>
              <a:rPr kumimoji="0" lang="en-US" altLang="en-US" sz="2000"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drug testing code of federal regulation positions.</a:t>
            </a:r>
          </a:p>
          <a:p>
            <a:pPr marR="0" lvl="0" algn="just" defTabSz="914400" rtl="0" eaLnBrk="0" fontAlgn="base" latinLnBrk="0" hangingPunct="0">
              <a:lnSpc>
                <a:spcPct val="100000"/>
              </a:lnSpc>
              <a:spcBef>
                <a:spcPct val="0"/>
              </a:spcBef>
              <a:spcAft>
                <a:spcPct val="0"/>
              </a:spcAft>
              <a:buClrTx/>
              <a:buSzTx/>
              <a:tabLst/>
            </a:pPr>
            <a:endParaRPr kumimoji="0" lang="en-US" altLang="en-US" sz="20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379057921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659765" y="1007179"/>
            <a:ext cx="8864600"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b="1" u="sng" dirty="0"/>
              <a:t>Florida’s Drug Free Workplace Statutes</a:t>
            </a:r>
            <a:endParaRPr lang="en-US" dirty="0"/>
          </a:p>
          <a:p>
            <a:r>
              <a:rPr lang="en-US" dirty="0"/>
              <a:t> </a:t>
            </a:r>
          </a:p>
          <a:p>
            <a:r>
              <a:rPr lang="en-US" dirty="0"/>
              <a:t>Florida has two Drug Free Workplace statutes.  </a:t>
            </a:r>
            <a:r>
              <a:rPr lang="en-US" dirty="0" smtClean="0"/>
              <a:t>Neither </a:t>
            </a:r>
            <a:r>
              <a:rPr lang="en-US" i="1" dirty="0" smtClean="0"/>
              <a:t>mandates</a:t>
            </a:r>
            <a:r>
              <a:rPr lang="en-US" dirty="0" smtClean="0"/>
              <a:t> drug testing.</a:t>
            </a:r>
          </a:p>
          <a:p>
            <a:endParaRPr lang="en-US" dirty="0"/>
          </a:p>
          <a:p>
            <a:r>
              <a:rPr lang="en-US" dirty="0" smtClean="0"/>
              <a:t>§112.0455 “</a:t>
            </a:r>
            <a:r>
              <a:rPr lang="en-US" dirty="0"/>
              <a:t>Drug-Free Workplace </a:t>
            </a:r>
            <a:r>
              <a:rPr lang="en-US" dirty="0" smtClean="0"/>
              <a:t>Act” – </a:t>
            </a:r>
          </a:p>
          <a:p>
            <a:pPr marL="342900" indent="-342900">
              <a:buFont typeface="Arial" panose="020B0604020202020204" pitchFamily="34" charset="0"/>
              <a:buChar char="•"/>
            </a:pPr>
            <a:r>
              <a:rPr lang="en-US" dirty="0" smtClean="0"/>
              <a:t>Applies </a:t>
            </a:r>
            <a:r>
              <a:rPr lang="en-US" dirty="0"/>
              <a:t>to state </a:t>
            </a:r>
            <a:r>
              <a:rPr lang="en-US" dirty="0" smtClean="0"/>
              <a:t>agencies. </a:t>
            </a:r>
          </a:p>
          <a:p>
            <a:pPr marL="342900" indent="-342900">
              <a:buFont typeface="Arial" panose="020B0604020202020204" pitchFamily="34" charset="0"/>
              <a:buChar char="•"/>
            </a:pPr>
            <a:r>
              <a:rPr lang="en-US" dirty="0" smtClean="0"/>
              <a:t>Identifies </a:t>
            </a:r>
            <a:r>
              <a:rPr lang="en-US" dirty="0"/>
              <a:t>suspicion-less testing in the form of “job applicant testing,” “random testing,” and “routine fitness for duty” </a:t>
            </a:r>
            <a:r>
              <a:rPr lang="en-US" dirty="0" smtClean="0"/>
              <a:t>testing.</a:t>
            </a:r>
          </a:p>
          <a:p>
            <a:pPr marL="342900" indent="-342900">
              <a:buFont typeface="Arial" panose="020B0604020202020204" pitchFamily="34" charset="0"/>
              <a:buChar char="•"/>
            </a:pPr>
            <a:r>
              <a:rPr lang="en-US" dirty="0" smtClean="0"/>
              <a:t>Sets </a:t>
            </a:r>
            <a:r>
              <a:rPr lang="en-US" dirty="0"/>
              <a:t>forth certain protections for workers in terms of testing procedure, disciplinary outcomes, and confidentiality of testing records.  </a:t>
            </a:r>
            <a:endParaRPr lang="en-US" dirty="0" smtClean="0"/>
          </a:p>
          <a:p>
            <a:pPr marL="342900" indent="-342900">
              <a:buFont typeface="Arial" panose="020B0604020202020204" pitchFamily="34" charset="0"/>
              <a:buChar char="•"/>
            </a:pPr>
            <a:r>
              <a:rPr lang="en-US" dirty="0" smtClean="0"/>
              <a:t>Special </a:t>
            </a:r>
            <a:r>
              <a:rPr lang="en-US" dirty="0"/>
              <a:t>districts are not covered by the Drug Free Workplace Act. </a:t>
            </a:r>
            <a:r>
              <a:rPr lang="en-US" i="1" dirty="0"/>
              <a:t>Martinez v. South Florida Water Management District</a:t>
            </a:r>
            <a:r>
              <a:rPr lang="en-US" dirty="0"/>
              <a:t>, 705 So. 2d 611 (Fla. 4</a:t>
            </a:r>
            <a:r>
              <a:rPr lang="en-US" baseline="30000" dirty="0"/>
              <a:t>th</a:t>
            </a:r>
            <a:r>
              <a:rPr lang="en-US" dirty="0"/>
              <a:t> DCA 1997</a:t>
            </a:r>
            <a:r>
              <a:rPr lang="en-US" dirty="0" smtClean="0"/>
              <a:t>).</a:t>
            </a:r>
          </a:p>
          <a:p>
            <a:endParaRPr lang="en-US" dirty="0"/>
          </a:p>
          <a:p>
            <a:r>
              <a:rPr lang="en-US" dirty="0" smtClean="0"/>
              <a:t>§440.101&amp;102 - drug-free </a:t>
            </a:r>
            <a:r>
              <a:rPr lang="en-US" dirty="0"/>
              <a:t>workplace </a:t>
            </a:r>
            <a:r>
              <a:rPr lang="en-US" dirty="0" smtClean="0"/>
              <a:t>provisions, Workers </a:t>
            </a:r>
            <a:r>
              <a:rPr lang="en-US" dirty="0"/>
              <a:t>Compensation law.  </a:t>
            </a:r>
            <a:endParaRPr lang="en-US" dirty="0" smtClean="0"/>
          </a:p>
          <a:p>
            <a:pPr marL="342900" indent="-342900">
              <a:buFont typeface="Arial" panose="020B0604020202020204" pitchFamily="34" charset="0"/>
              <a:buChar char="•"/>
            </a:pPr>
            <a:r>
              <a:rPr lang="en-US" dirty="0" smtClean="0"/>
              <a:t>If </a:t>
            </a:r>
            <a:r>
              <a:rPr lang="en-US" dirty="0"/>
              <a:t>an employer implements a drug-free workplace program </a:t>
            </a:r>
            <a:r>
              <a:rPr lang="en-US" dirty="0" smtClean="0"/>
              <a:t>then </a:t>
            </a:r>
            <a:r>
              <a:rPr lang="en-US" dirty="0"/>
              <a:t>the employer may require an employee to submit for testing and may fire the employee and withhold workers compensation </a:t>
            </a:r>
            <a:r>
              <a:rPr lang="en-US" dirty="0" smtClean="0"/>
              <a:t>benefits for positive tests or test refusals.  </a:t>
            </a:r>
          </a:p>
          <a:p>
            <a:pPr marL="342900" indent="-342900">
              <a:buFont typeface="Arial" panose="020B0604020202020204" pitchFamily="34" charset="0"/>
              <a:buChar char="•"/>
            </a:pPr>
            <a:r>
              <a:rPr lang="en-US" dirty="0" smtClean="0"/>
              <a:t>Benefit </a:t>
            </a:r>
            <a:r>
              <a:rPr lang="en-US" dirty="0"/>
              <a:t>of compliance </a:t>
            </a:r>
            <a:r>
              <a:rPr lang="en-US" dirty="0" smtClean="0"/>
              <a:t>- </a:t>
            </a:r>
            <a:r>
              <a:rPr lang="en-US" dirty="0"/>
              <a:t>discounts under Section 627.0915, Florida Statutes, relating to workers compensation insurance.</a:t>
            </a:r>
          </a:p>
        </p:txBody>
      </p:sp>
    </p:spTree>
    <p:extLst>
      <p:ext uri="{BB962C8B-B14F-4D97-AF65-F5344CB8AC3E}">
        <p14:creationId xmlns:p14="http://schemas.microsoft.com/office/powerpoint/2010/main" val="32670461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886304" y="1375322"/>
            <a:ext cx="8411522"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2000"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Conclusion</a:t>
            </a:r>
          </a:p>
          <a:p>
            <a:pPr marR="0" lvl="0" algn="just" defTabSz="914400" rtl="0" eaLnBrk="0" fontAlgn="base" latinLnBrk="0" hangingPunct="0">
              <a:lnSpc>
                <a:spcPct val="100000"/>
              </a:lnSpc>
              <a:spcBef>
                <a:spcPct val="0"/>
              </a:spcBef>
              <a:spcAft>
                <a:spcPct val="0"/>
              </a:spcAft>
              <a:buClrTx/>
              <a:buSzTx/>
              <a:tabLst/>
            </a:pPr>
            <a:endParaRPr kumimoji="0" lang="en-US" altLang="en-US" sz="2000"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R="0" lvl="0" algn="just" defTabSz="914400" rtl="0" eaLnBrk="0" fontAlgn="base" latinLnBrk="0" hangingPunct="0">
              <a:lnSpc>
                <a:spcPct val="100000"/>
              </a:lnSpc>
              <a:spcBef>
                <a:spcPct val="0"/>
              </a:spcBef>
              <a:spcAft>
                <a:spcPct val="0"/>
              </a:spcAft>
              <a:buClrTx/>
              <a:buSzTx/>
              <a:tabLst/>
            </a:pPr>
            <a:r>
              <a:rPr kumimoji="0" lang="en-US" altLang="en-US" sz="20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BRAA does not have any </a:t>
            </a:r>
            <a:r>
              <a:rPr kumimoji="0" lang="en-US" altLang="en-US" sz="2000" b="1" i="1"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mandatory</a:t>
            </a:r>
            <a:r>
              <a:rPr kumimoji="0" lang="en-US" altLang="en-US" sz="20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 testing positions under:</a:t>
            </a:r>
          </a:p>
          <a:p>
            <a:pPr marR="0" lvl="0" algn="just" defTabSz="914400" rtl="0" eaLnBrk="0" fontAlgn="base" latinLnBrk="0" hangingPunct="0">
              <a:lnSpc>
                <a:spcPct val="100000"/>
              </a:lnSpc>
              <a:spcBef>
                <a:spcPct val="0"/>
              </a:spcBef>
              <a:spcAft>
                <a:spcPct val="0"/>
              </a:spcAft>
              <a:buClrTx/>
              <a:buSzTx/>
              <a:tabLst/>
            </a:pPr>
            <a:endParaRPr kumimoji="0" lang="en-US" altLang="en-US" sz="20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800100" lvl="1" indent="-342900" algn="just" eaLnBrk="0" fontAlgn="base" hangingPunct="0">
              <a:spcBef>
                <a:spcPct val="0"/>
              </a:spcBef>
              <a:spcAft>
                <a:spcPct val="0"/>
              </a:spcAft>
              <a:buFont typeface="Arial" panose="020B0604020202020204" pitchFamily="34" charset="0"/>
              <a:buChar char="•"/>
            </a:pPr>
            <a:r>
              <a:rPr lang="en-US" altLang="en-US" sz="2000" b="1" dirty="0" smtClean="0">
                <a:latin typeface="Arial" panose="020B0604020202020204" pitchFamily="34" charset="0"/>
                <a:ea typeface="Calibri" panose="020F0502020204030204" pitchFamily="34" charset="0"/>
                <a:cs typeface="Arial" panose="020B0604020202020204" pitchFamily="34" charset="0"/>
              </a:rPr>
              <a:t>The Federal Drug-Free Workplace statute</a:t>
            </a:r>
          </a:p>
          <a:p>
            <a:pPr marL="800100" lvl="1" indent="-342900" algn="just" eaLnBrk="0" fontAlgn="base" hangingPunct="0">
              <a:spcBef>
                <a:spcPct val="0"/>
              </a:spcBef>
              <a:spcAft>
                <a:spcPct val="0"/>
              </a:spcAft>
              <a:buFont typeface="Arial" panose="020B0604020202020204" pitchFamily="34" charset="0"/>
              <a:buChar char="•"/>
            </a:pPr>
            <a:r>
              <a:rPr kumimoji="0" lang="en-US" altLang="en-US" sz="20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The FAA</a:t>
            </a:r>
            <a:r>
              <a:rPr kumimoji="0" lang="en-US" altLang="en-US" sz="2000"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drug testing code of federal regulation positions</a:t>
            </a:r>
          </a:p>
          <a:p>
            <a:pPr marL="800100" lvl="1" indent="-342900" algn="just" eaLnBrk="0" fontAlgn="base" hangingPunct="0">
              <a:spcBef>
                <a:spcPct val="0"/>
              </a:spcBef>
              <a:spcAft>
                <a:spcPct val="0"/>
              </a:spcAft>
              <a:buFont typeface="Arial" panose="020B0604020202020204" pitchFamily="34" charset="0"/>
              <a:buChar char="•"/>
            </a:pPr>
            <a:r>
              <a:rPr lang="en-US" altLang="en-US" sz="2000" b="1" dirty="0" smtClean="0">
                <a:latin typeface="Arial" panose="020B0604020202020204" pitchFamily="34" charset="0"/>
                <a:ea typeface="Calibri" panose="020F0502020204030204" pitchFamily="34" charset="0"/>
                <a:cs typeface="Arial" panose="020B0604020202020204" pitchFamily="34" charset="0"/>
              </a:rPr>
              <a:t>The Florida Drug-Free Workplace statute</a:t>
            </a:r>
          </a:p>
          <a:p>
            <a:pPr marL="800100" lvl="1" indent="-342900" algn="just" eaLnBrk="0" fontAlgn="base" hangingPunct="0">
              <a:spcBef>
                <a:spcPct val="0"/>
              </a:spcBef>
              <a:spcAft>
                <a:spcPct val="0"/>
              </a:spcAft>
              <a:buFont typeface="Arial" panose="020B0604020202020204" pitchFamily="34" charset="0"/>
              <a:buChar char="•"/>
            </a:pPr>
            <a:r>
              <a:rPr kumimoji="0" lang="en-US" altLang="en-US" sz="2000"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The private drug-free workplace provisions in Workers Compensation Law.</a:t>
            </a:r>
          </a:p>
          <a:p>
            <a:pPr marR="0" lvl="0" algn="just" defTabSz="914400" rtl="0" eaLnBrk="0" fontAlgn="base" latinLnBrk="0" hangingPunct="0">
              <a:lnSpc>
                <a:spcPct val="100000"/>
              </a:lnSpc>
              <a:spcBef>
                <a:spcPct val="0"/>
              </a:spcBef>
              <a:spcAft>
                <a:spcPct val="0"/>
              </a:spcAft>
              <a:buClrTx/>
              <a:buSzTx/>
              <a:tabLst/>
            </a:pPr>
            <a:endParaRPr kumimoji="0" lang="en-US" altLang="en-US" sz="20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374890599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886304" y="2298652"/>
            <a:ext cx="841152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2000"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Question Two</a:t>
            </a:r>
          </a:p>
          <a:p>
            <a:pPr marR="0" lvl="0" defTabSz="914400" rtl="0" eaLnBrk="0" fontAlgn="base" latinLnBrk="0" hangingPunct="0">
              <a:lnSpc>
                <a:spcPct val="100000"/>
              </a:lnSpc>
              <a:spcBef>
                <a:spcPct val="0"/>
              </a:spcBef>
              <a:spcAft>
                <a:spcPct val="0"/>
              </a:spcAft>
              <a:buClrTx/>
              <a:buSzTx/>
              <a:tabLst/>
            </a:pPr>
            <a:endParaRPr lang="en-US" altLang="en-US" sz="2000" dirty="0">
              <a:latin typeface="Arial" panose="020B0604020202020204" pitchFamily="34" charset="0"/>
              <a:ea typeface="Calibri" panose="020F0502020204030204" pitchFamily="34" charset="0"/>
              <a:cs typeface="Arial" panose="020B0604020202020204" pitchFamily="34" charset="0"/>
            </a:endParaRPr>
          </a:p>
          <a:p>
            <a:pPr marR="0" lvl="0" algn="ctr" defTabSz="914400" rtl="0" eaLnBrk="0" fontAlgn="base" latinLnBrk="0" hangingPunct="0">
              <a:lnSpc>
                <a:spcPct val="100000"/>
              </a:lnSpc>
              <a:spcBef>
                <a:spcPct val="0"/>
              </a:spcBef>
              <a:spcAft>
                <a:spcPct val="0"/>
              </a:spcAft>
              <a:buClrTx/>
              <a:buSzTx/>
              <a:tabLst/>
            </a:pPr>
            <a:r>
              <a:rPr kumimoji="0" lang="en-US" altLang="en-US" sz="2000" i="0"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What </a:t>
            </a:r>
            <a:r>
              <a:rPr kumimoji="0" lang="en-US" altLang="en-US" sz="2000" i="1"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can </a:t>
            </a:r>
            <a:r>
              <a:rPr kumimoji="0" lang="en-US" altLang="en-US" sz="2000"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BRAA do in terms of drug testing?</a:t>
            </a:r>
          </a:p>
          <a:p>
            <a:pPr marR="0" lvl="0" algn="just" defTabSz="914400" rtl="0" eaLnBrk="0" fontAlgn="base" latinLnBrk="0" hangingPunct="0">
              <a:lnSpc>
                <a:spcPct val="100000"/>
              </a:lnSpc>
              <a:spcBef>
                <a:spcPct val="0"/>
              </a:spcBef>
              <a:spcAft>
                <a:spcPct val="0"/>
              </a:spcAft>
              <a:buClrTx/>
              <a:buSzTx/>
              <a:tabLst/>
            </a:pPr>
            <a:endParaRPr kumimoji="0" lang="en-US" altLang="en-US" sz="20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41546625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916474"/>
            <a:ext cx="841152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en-US" sz="2000" dirty="0" smtClean="0"/>
              <a:t>Constitutional Restrictions of Drug Testing:</a:t>
            </a:r>
          </a:p>
          <a:p>
            <a:pPr algn="just" eaLnBrk="0" fontAlgn="base" hangingPunct="0">
              <a:spcBef>
                <a:spcPct val="0"/>
              </a:spcBef>
              <a:spcAft>
                <a:spcPct val="0"/>
              </a:spcAft>
            </a:pPr>
            <a:endParaRPr lang="en-US" sz="2000" dirty="0" smtClean="0"/>
          </a:p>
          <a:p>
            <a:pPr marL="342900" indent="-342900" algn="just" eaLnBrk="0" fontAlgn="base" hangingPunct="0">
              <a:spcBef>
                <a:spcPct val="0"/>
              </a:spcBef>
              <a:spcAft>
                <a:spcPct val="0"/>
              </a:spcAft>
              <a:buFont typeface="Arial" panose="020B0604020202020204" pitchFamily="34" charset="0"/>
              <a:buChar char="•"/>
            </a:pPr>
            <a:r>
              <a:rPr lang="en-US" sz="2000" dirty="0" smtClean="0"/>
              <a:t>Employee </a:t>
            </a:r>
            <a:r>
              <a:rPr lang="en-US" sz="2000" dirty="0"/>
              <a:t>drug testing, whether through urinalysis or blood testing, is governed by the Fourth and Fourteenth Amendments, when performed by a government employer. </a:t>
            </a:r>
            <a:r>
              <a:rPr lang="en-US" sz="2000" i="1" dirty="0"/>
              <a:t>Voss v. City of Key West</a:t>
            </a:r>
            <a:r>
              <a:rPr lang="en-US" sz="2000" dirty="0"/>
              <a:t>, 24 F. Supp. 3d 1219, 1223-24 (S. D. Fla. 2014).  </a:t>
            </a:r>
            <a:endParaRPr lang="en-US" sz="2000" dirty="0" smtClean="0"/>
          </a:p>
          <a:p>
            <a:pPr algn="just" eaLnBrk="0" fontAlgn="base" hangingPunct="0">
              <a:spcBef>
                <a:spcPct val="0"/>
              </a:spcBef>
              <a:spcAft>
                <a:spcPct val="0"/>
              </a:spcAft>
            </a:pPr>
            <a:endParaRPr lang="en-US" sz="2000" dirty="0" smtClean="0"/>
          </a:p>
          <a:p>
            <a:pPr marL="342900" indent="-342900" algn="just" eaLnBrk="0" fontAlgn="base" hangingPunct="0">
              <a:spcBef>
                <a:spcPct val="0"/>
              </a:spcBef>
              <a:spcAft>
                <a:spcPct val="0"/>
              </a:spcAft>
              <a:buFont typeface="Arial" panose="020B0604020202020204" pitchFamily="34" charset="0"/>
              <a:buChar char="•"/>
            </a:pPr>
            <a:r>
              <a:rPr lang="en-US" sz="2000" dirty="0" smtClean="0"/>
              <a:t>Generally</a:t>
            </a:r>
            <a:r>
              <a:rPr lang="en-US" sz="2000" dirty="0"/>
              <a:t>, such testing must be based on </a:t>
            </a:r>
            <a:r>
              <a:rPr lang="en-US" sz="2000" i="1" dirty="0"/>
              <a:t>individualized</a:t>
            </a:r>
            <a:r>
              <a:rPr lang="en-US" sz="2000" dirty="0"/>
              <a:t> suspicion of wrongdoing to comport with Fourth Amendment protections. </a:t>
            </a:r>
            <a:r>
              <a:rPr lang="en-US" sz="2000" i="1" dirty="0"/>
              <a:t>Id.</a:t>
            </a:r>
            <a:r>
              <a:rPr lang="en-US" sz="2000" dirty="0"/>
              <a:t> </a:t>
            </a:r>
            <a:r>
              <a:rPr lang="en-US" sz="2000" i="1" dirty="0"/>
              <a:t>citing </a:t>
            </a:r>
            <a:r>
              <a:rPr lang="en-US" sz="2000" i="1" dirty="0" err="1"/>
              <a:t>Vernonia</a:t>
            </a:r>
            <a:r>
              <a:rPr lang="en-US" sz="2000" i="1" dirty="0"/>
              <a:t> School Dist. v. Acton</a:t>
            </a:r>
            <a:r>
              <a:rPr lang="en-US" sz="2000" dirty="0"/>
              <a:t>, 515 U.S. 646, 652-53 (1995).  </a:t>
            </a:r>
            <a:endParaRPr lang="en-US" sz="2000" dirty="0" smtClean="0"/>
          </a:p>
          <a:p>
            <a:pPr algn="just" eaLnBrk="0" fontAlgn="base" hangingPunct="0">
              <a:spcBef>
                <a:spcPct val="0"/>
              </a:spcBef>
              <a:spcAft>
                <a:spcPct val="0"/>
              </a:spcAft>
            </a:pPr>
            <a:endParaRPr lang="en-US" sz="2000" dirty="0" smtClean="0"/>
          </a:p>
          <a:p>
            <a:pPr marL="342900" indent="-342900" algn="just" eaLnBrk="0" fontAlgn="base" hangingPunct="0">
              <a:spcBef>
                <a:spcPct val="0"/>
              </a:spcBef>
              <a:spcAft>
                <a:spcPct val="0"/>
              </a:spcAft>
              <a:buFont typeface="Arial" panose="020B0604020202020204" pitchFamily="34" charset="0"/>
              <a:buChar char="•"/>
            </a:pPr>
            <a:r>
              <a:rPr lang="en-US" sz="2000" dirty="0" smtClean="0"/>
              <a:t>The Supreme </a:t>
            </a:r>
            <a:r>
              <a:rPr lang="en-US" sz="2000" dirty="0"/>
              <a:t>Court has upheld drug testing without individualized suspicion only where the government can identify a “special need” or an “important governmental interest” justifying the intrusion. </a:t>
            </a:r>
            <a:r>
              <a:rPr lang="en-US" sz="2000" i="1" dirty="0"/>
              <a:t>Id.</a:t>
            </a:r>
            <a:r>
              <a:rPr lang="en-US" sz="2000" dirty="0"/>
              <a:t> citing </a:t>
            </a:r>
            <a:r>
              <a:rPr lang="en-US" sz="2000" i="1" dirty="0"/>
              <a:t>Chandler v. Miller</a:t>
            </a:r>
            <a:r>
              <a:rPr lang="en-US" sz="2000" dirty="0"/>
              <a:t>, 520 U.S. 305, 318 (1997).  The special need or governmental interest must go beyond basic law enforcement concerns of crime detection. </a:t>
            </a:r>
            <a:r>
              <a:rPr lang="en-US" sz="2000" i="1" dirty="0"/>
              <a:t>Id.</a:t>
            </a:r>
            <a:endParaRPr lang="en-US" sz="2000" dirty="0"/>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55317199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834390"/>
            <a:ext cx="8411522"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Examples</a:t>
            </a:r>
            <a:r>
              <a:rPr kumimoji="0" lang="en-US" altLang="en-US"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of Court Opinions:</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b="1" baseline="0" dirty="0">
              <a:latin typeface="Arial" panose="020B0604020202020204" pitchFamily="34" charset="0"/>
              <a:cs typeface="Arial" panose="020B0604020202020204" pitchFamily="34" charset="0"/>
            </a:endParaRPr>
          </a:p>
          <a:p>
            <a:pPr lvl="0" algn="just" eaLnBrk="0" fontAlgn="base" hangingPunct="0">
              <a:spcBef>
                <a:spcPct val="0"/>
              </a:spcBef>
              <a:spcAft>
                <a:spcPct val="0"/>
              </a:spcAft>
            </a:pPr>
            <a:r>
              <a:rPr lang="en-US" i="1" dirty="0"/>
              <a:t>Skinner v. Railway Labor Executives Association</a:t>
            </a:r>
            <a:r>
              <a:rPr lang="en-US" dirty="0"/>
              <a:t>, 489 U.S. 602, 617 (1989), the Supreme Court upheld the suspicion-less testing </a:t>
            </a:r>
            <a:r>
              <a:rPr lang="en-US" dirty="0" smtClean="0"/>
              <a:t>for safety-sensitive positions involving operating mass transit or heavy machinery, </a:t>
            </a:r>
            <a:r>
              <a:rPr lang="en-US" dirty="0"/>
              <a:t>where a history of substance-related train accidents was </a:t>
            </a:r>
            <a:r>
              <a:rPr lang="en-US" dirty="0" smtClean="0"/>
              <a:t>demonstrated. </a:t>
            </a:r>
          </a:p>
          <a:p>
            <a:pPr lvl="0" algn="just" eaLnBrk="0" fontAlgn="base" hangingPunct="0">
              <a:spcBef>
                <a:spcPct val="0"/>
              </a:spcBef>
              <a:spcAft>
                <a:spcPct val="0"/>
              </a:spcAft>
            </a:pPr>
            <a:endParaRPr kumimoji="0" lang="en-US" altLang="en-US" b="1" i="0" u="none" strike="noStrike" cap="none" normalizeH="0" baseline="0" dirty="0">
              <a:ln>
                <a:noFill/>
              </a:ln>
              <a:effectLst/>
              <a:latin typeface="Arial" panose="020B0604020202020204" pitchFamily="34" charset="0"/>
            </a:endParaRPr>
          </a:p>
          <a:p>
            <a:r>
              <a:rPr lang="en-US" i="1" dirty="0"/>
              <a:t>National Treasury Employees Union v.</a:t>
            </a:r>
            <a:r>
              <a:rPr lang="en-US" dirty="0"/>
              <a:t> </a:t>
            </a:r>
            <a:r>
              <a:rPr lang="en-US" i="1" dirty="0"/>
              <a:t>Von </a:t>
            </a:r>
            <a:r>
              <a:rPr lang="en-US" i="1" dirty="0" err="1"/>
              <a:t>Raab</a:t>
            </a:r>
            <a:r>
              <a:rPr lang="en-US" dirty="0"/>
              <a:t>, 489 U.S. 656 (1989), the Supreme Court also allowed U.S. Customs to require urinalysis testing for those involved in drug interdiction, those who carried firearms, and those who handled classified material related to the Agency’s drug interdiction </a:t>
            </a:r>
            <a:r>
              <a:rPr lang="en-US" dirty="0" smtClean="0"/>
              <a:t>mission, based on important </a:t>
            </a:r>
            <a:r>
              <a:rPr lang="en-US" dirty="0"/>
              <a:t>governmental interest in safety for those employees using firearms, and in preventing bribery, extortion and corruption within the Agency, based on the Agency’s mission and history.</a:t>
            </a:r>
          </a:p>
          <a:p>
            <a:r>
              <a:rPr lang="en-US" dirty="0"/>
              <a:t> </a:t>
            </a:r>
          </a:p>
          <a:p>
            <a:r>
              <a:rPr lang="en-US" i="1" dirty="0" smtClean="0"/>
              <a:t>Beattie </a:t>
            </a:r>
            <a:r>
              <a:rPr lang="en-US" i="1" dirty="0"/>
              <a:t>v. City of St. Petersburg Beach</a:t>
            </a:r>
            <a:r>
              <a:rPr lang="en-US" dirty="0"/>
              <a:t>, 733 F. Supp. 1455 (M. D. Fla. 1990), </a:t>
            </a:r>
            <a:r>
              <a:rPr lang="en-US" dirty="0" smtClean="0"/>
              <a:t>the </a:t>
            </a:r>
            <a:r>
              <a:rPr lang="en-US" dirty="0"/>
              <a:t>Court invalidated suspicion-less testing for fire fighters. </a:t>
            </a:r>
            <a:r>
              <a:rPr lang="en-US" dirty="0" smtClean="0"/>
              <a:t>No </a:t>
            </a:r>
            <a:r>
              <a:rPr lang="en-US" dirty="0"/>
              <a:t>allegations of a past or present problem with drug use, stating, “[w]</a:t>
            </a:r>
            <a:r>
              <a:rPr lang="en-US" dirty="0" err="1"/>
              <a:t>ithout</a:t>
            </a:r>
            <a:r>
              <a:rPr lang="en-US" dirty="0"/>
              <a:t> some form of individualized suspicion or some compelling reason beyond a hypothetical future problem, the invasion of the firefighters privacy interests is unjustified in this case.”</a:t>
            </a:r>
            <a:endParaRPr kumimoji="0" lang="en-US" altLang="en-US"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31776278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1111387"/>
            <a:ext cx="8411522" cy="5355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Examples</a:t>
            </a:r>
            <a:r>
              <a:rPr kumimoji="0" lang="en-US" altLang="en-US"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of Court Opinions:</a:t>
            </a:r>
          </a:p>
          <a:p>
            <a:endParaRPr lang="en-US" i="1" dirty="0" smtClean="0"/>
          </a:p>
          <a:p>
            <a:r>
              <a:rPr lang="en-US" i="1" dirty="0" smtClean="0"/>
              <a:t>In Wenzel </a:t>
            </a:r>
            <a:r>
              <a:rPr lang="en-US" i="1" dirty="0"/>
              <a:t>v. Bankhead</a:t>
            </a:r>
            <a:r>
              <a:rPr lang="en-US" dirty="0"/>
              <a:t>, 351 F. Supp. 2d 1316 (N.D. Fla. 2004</a:t>
            </a:r>
            <a:r>
              <a:rPr lang="en-US" dirty="0" smtClean="0"/>
              <a:t>), a </a:t>
            </a:r>
            <a:r>
              <a:rPr lang="en-US" dirty="0"/>
              <a:t>strategic planner at </a:t>
            </a:r>
            <a:r>
              <a:rPr lang="en-US" dirty="0" smtClean="0"/>
              <a:t>DJJ. DJJ random </a:t>
            </a:r>
            <a:r>
              <a:rPr lang="en-US" dirty="0"/>
              <a:t>drug </a:t>
            </a:r>
            <a:r>
              <a:rPr lang="en-US" dirty="0" smtClean="0"/>
              <a:t>tested based </a:t>
            </a:r>
            <a:r>
              <a:rPr lang="en-US" dirty="0"/>
              <a:t>on a prior history of drug use </a:t>
            </a:r>
            <a:r>
              <a:rPr lang="en-US" dirty="0" smtClean="0"/>
              <a:t>and employees</a:t>
            </a:r>
            <a:r>
              <a:rPr lang="en-US" dirty="0"/>
              <a:t>’ access to incarcerated juveniles and confidential </a:t>
            </a:r>
            <a:r>
              <a:rPr lang="en-US" dirty="0" smtClean="0"/>
              <a:t>information</a:t>
            </a:r>
            <a:r>
              <a:rPr lang="en-US" dirty="0"/>
              <a:t>. </a:t>
            </a:r>
            <a:r>
              <a:rPr lang="en-US" dirty="0" smtClean="0"/>
              <a:t>In </a:t>
            </a:r>
            <a:r>
              <a:rPr lang="en-US" dirty="0"/>
              <a:t>concluding that DJJ’s application of its drug testing policy to the plaintiff was unconstitutional, the Court observed,</a:t>
            </a:r>
          </a:p>
          <a:p>
            <a:r>
              <a:rPr lang="en-US" dirty="0"/>
              <a:t> </a:t>
            </a:r>
          </a:p>
          <a:p>
            <a:pPr algn="just"/>
            <a:r>
              <a:rPr lang="en-US" i="1" dirty="0" smtClean="0"/>
              <a:t>It </a:t>
            </a:r>
            <a:r>
              <a:rPr lang="en-US" i="1" dirty="0"/>
              <a:t>is not enough that there is a generalized interest in sober public employees who perform their jobs well and keep the public trust. Nor is it enough that others in the same agency have duties that make it especially important that those employees remain drug free. Nor is it enough that a far-fetched possibility can be conjured under which the employee at issue could, if under the influence of drugs, bring about some harm.  Had these been enough, the result in Chandler would have been different. There must, instead, a concrete risk of real harm. Mr. Wenzel, a long-term strategic planner, presented no such risk.  </a:t>
            </a:r>
          </a:p>
          <a:p>
            <a:r>
              <a:rPr lang="en-US" dirty="0"/>
              <a:t> </a:t>
            </a:r>
          </a:p>
          <a:p>
            <a:r>
              <a:rPr lang="en-US" i="1" dirty="0"/>
              <a:t>Wenzel</a:t>
            </a:r>
            <a:r>
              <a:rPr lang="en-US" dirty="0"/>
              <a:t>, 351 F. Supp. 2d at 1324</a:t>
            </a:r>
            <a:r>
              <a:rPr lang="en-US" dirty="0" smtClean="0"/>
              <a:t>.</a:t>
            </a:r>
            <a:endParaRPr lang="en-US" altLang="en-US" b="1" baseline="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4765936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1526889"/>
            <a:ext cx="8411522" cy="452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Examples</a:t>
            </a:r>
            <a:r>
              <a:rPr kumimoji="0" lang="en-US" altLang="en-US"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of Court Opinions:</a:t>
            </a:r>
          </a:p>
          <a:p>
            <a:endParaRPr lang="en-US" i="1" dirty="0" smtClean="0"/>
          </a:p>
          <a:p>
            <a:r>
              <a:rPr lang="en-US" i="1" dirty="0" smtClean="0"/>
              <a:t>Voss v. City of Key West</a:t>
            </a:r>
            <a:r>
              <a:rPr lang="en-US" dirty="0" smtClean="0"/>
              <a:t>, 24 F. Supp. 3d 1219 (S.D. Fla. 2014), applicant for Solid Waste Coordinator position.</a:t>
            </a:r>
          </a:p>
          <a:p>
            <a:endParaRPr lang="en-US" dirty="0"/>
          </a:p>
          <a:p>
            <a:r>
              <a:rPr lang="en-US" dirty="0"/>
              <a:t>City </a:t>
            </a:r>
            <a:r>
              <a:rPr lang="en-US" dirty="0" smtClean="0"/>
              <a:t>argued special need for suspicion-less testing based on </a:t>
            </a:r>
            <a:r>
              <a:rPr lang="en-US" dirty="0"/>
              <a:t>the “safe, effective, and efficient delivery of public services,” </a:t>
            </a:r>
            <a:r>
              <a:rPr lang="en-US" dirty="0" smtClean="0"/>
              <a:t>and that the </a:t>
            </a:r>
            <a:r>
              <a:rPr lang="en-US" dirty="0"/>
              <a:t>Solid Waste Coordinator </a:t>
            </a:r>
            <a:r>
              <a:rPr lang="en-US" dirty="0" smtClean="0"/>
              <a:t>is </a:t>
            </a:r>
            <a:r>
              <a:rPr lang="en-US" dirty="0"/>
              <a:t>a safety-sensitive position </a:t>
            </a:r>
            <a:r>
              <a:rPr lang="en-US" dirty="0" smtClean="0"/>
              <a:t>because: </a:t>
            </a:r>
            <a:r>
              <a:rPr lang="en-US" dirty="0"/>
              <a:t>1) the Solid Waste Coordinator must occasionally supervise the Transfer Station, and 2) </a:t>
            </a:r>
            <a:r>
              <a:rPr lang="en-US" dirty="0" smtClean="0"/>
              <a:t>must </a:t>
            </a:r>
            <a:r>
              <a:rPr lang="en-US" dirty="0"/>
              <a:t>give presentations to school-aged children</a:t>
            </a:r>
            <a:r>
              <a:rPr lang="en-US" dirty="0" smtClean="0"/>
              <a:t>.</a:t>
            </a:r>
          </a:p>
          <a:p>
            <a:endParaRPr lang="en-US" dirty="0"/>
          </a:p>
          <a:p>
            <a:r>
              <a:rPr lang="en-US" dirty="0" smtClean="0"/>
              <a:t>Court observed: 1) not on “tipping floor” often; 2) no special certification for safety-related equipment use; and 3) not around school children often and is not </a:t>
            </a:r>
            <a:r>
              <a:rPr lang="en-US" i="1" dirty="0" smtClean="0"/>
              <a:t>in loco parentis</a:t>
            </a:r>
            <a:r>
              <a:rPr lang="en-US" dirty="0" smtClean="0"/>
              <a:t>.</a:t>
            </a:r>
          </a:p>
          <a:p>
            <a:endParaRPr lang="en-US" i="1" dirty="0"/>
          </a:p>
          <a:p>
            <a:endParaRPr lang="en-US" i="1" dirty="0" smtClean="0"/>
          </a:p>
        </p:txBody>
      </p:sp>
    </p:spTree>
    <p:extLst>
      <p:ext uri="{BB962C8B-B14F-4D97-AF65-F5344CB8AC3E}">
        <p14:creationId xmlns:p14="http://schemas.microsoft.com/office/powerpoint/2010/main" val="12093094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92660" y="1562100"/>
            <a:ext cx="8411522" cy="2677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Two Questions: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80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Tx/>
              <a:buChar char="-"/>
              <a:tabLst/>
            </a:pPr>
            <a:r>
              <a:rPr lang="en-US" altLang="en-US" sz="2800" dirty="0" smtClean="0">
                <a:latin typeface="Arial" panose="020B0604020202020204" pitchFamily="34" charset="0"/>
                <a:cs typeface="Arial" panose="020B0604020202020204" pitchFamily="34" charset="0"/>
              </a:rPr>
              <a:t>What are you required to do by Federal or State law, including grant funding requirements?</a:t>
            </a:r>
          </a:p>
          <a:p>
            <a:pPr marR="0" lvl="0" algn="just" defTabSz="914400" rtl="0" eaLnBrk="0" fontAlgn="base" latinLnBrk="0" hangingPunct="0">
              <a:lnSpc>
                <a:spcPct val="100000"/>
              </a:lnSpc>
              <a:spcBef>
                <a:spcPct val="0"/>
              </a:spcBef>
              <a:spcAft>
                <a:spcPct val="0"/>
              </a:spcAft>
              <a:buClrTx/>
              <a:buSzTx/>
              <a:tabLst/>
            </a:pPr>
            <a:endParaRPr lang="en-US" altLang="en-US" sz="2800" dirty="0" smtClean="0">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Tx/>
              <a:buChar char="-"/>
              <a:tabLst/>
            </a:pPr>
            <a:r>
              <a:rPr kumimoji="0" lang="en-US" altLang="en-US" sz="2800" i="0" u="none" strike="noStrike" cap="none" normalizeH="0" baseline="0" dirty="0" smtClean="0">
                <a:ln>
                  <a:noFill/>
                </a:ln>
                <a:effectLst/>
                <a:latin typeface="Arial" panose="020B0604020202020204" pitchFamily="34" charset="0"/>
                <a:cs typeface="Arial" panose="020B0604020202020204" pitchFamily="34" charset="0"/>
              </a:rPr>
              <a:t>What are you allowed to do by Federal</a:t>
            </a:r>
            <a:r>
              <a:rPr kumimoji="0" lang="en-US" altLang="en-US" sz="2800" i="0" u="none" strike="noStrike" cap="none" normalizeH="0" dirty="0" smtClean="0">
                <a:ln>
                  <a:noFill/>
                </a:ln>
                <a:effectLst/>
                <a:latin typeface="Arial" panose="020B0604020202020204" pitchFamily="34" charset="0"/>
                <a:cs typeface="Arial" panose="020B0604020202020204" pitchFamily="34" charset="0"/>
              </a:rPr>
              <a:t> law?</a:t>
            </a:r>
            <a:endParaRPr kumimoji="0" lang="en-US" altLang="en-US" sz="280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18020991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1049838"/>
            <a:ext cx="8411522" cy="54784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Examples</a:t>
            </a:r>
            <a:r>
              <a:rPr kumimoji="0" lang="en-US" altLang="en-US"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of Court Opinions:</a:t>
            </a:r>
          </a:p>
          <a:p>
            <a:endParaRPr lang="en-US" i="1" dirty="0" smtClean="0"/>
          </a:p>
          <a:p>
            <a:r>
              <a:rPr lang="en-US" sz="1600" dirty="0" smtClean="0"/>
              <a:t>Jobs held to have special need in federal cases:</a:t>
            </a:r>
          </a:p>
          <a:p>
            <a:endParaRPr lang="en-US" sz="1600" dirty="0" smtClean="0"/>
          </a:p>
          <a:p>
            <a:pPr marL="285750" indent="-285750">
              <a:buFont typeface="Wingdings" panose="05000000000000000000" pitchFamily="2" charset="2"/>
              <a:buChar char="ü"/>
            </a:pPr>
            <a:r>
              <a:rPr lang="en-US" sz="1600" dirty="0" smtClean="0"/>
              <a:t>Air </a:t>
            </a:r>
            <a:r>
              <a:rPr lang="en-US" sz="1600" dirty="0"/>
              <a:t>traffic controllers, </a:t>
            </a:r>
            <a:endParaRPr lang="en-US" sz="1600" dirty="0" smtClean="0"/>
          </a:p>
          <a:p>
            <a:pPr marL="285750" indent="-285750">
              <a:buFont typeface="Wingdings" panose="05000000000000000000" pitchFamily="2" charset="2"/>
              <a:buChar char="ü"/>
            </a:pPr>
            <a:r>
              <a:rPr lang="en-US" sz="1600" dirty="0" smtClean="0"/>
              <a:t>aircraft </a:t>
            </a:r>
            <a:r>
              <a:rPr lang="en-US" sz="1600" dirty="0"/>
              <a:t>maintenance </a:t>
            </a:r>
            <a:r>
              <a:rPr lang="en-US" sz="1600" dirty="0" smtClean="0"/>
              <a:t>personnel</a:t>
            </a:r>
          </a:p>
          <a:p>
            <a:pPr marL="285750" indent="-285750">
              <a:buFont typeface="Wingdings" panose="05000000000000000000" pitchFamily="2" charset="2"/>
              <a:buChar char="ü"/>
            </a:pPr>
            <a:r>
              <a:rPr lang="en-US" sz="1600" dirty="0" smtClean="0"/>
              <a:t>flight </a:t>
            </a:r>
            <a:r>
              <a:rPr lang="en-US" sz="1600" dirty="0"/>
              <a:t>crew </a:t>
            </a:r>
            <a:r>
              <a:rPr lang="en-US" sz="1600" dirty="0" smtClean="0"/>
              <a:t>members </a:t>
            </a:r>
          </a:p>
          <a:p>
            <a:pPr marL="285750" indent="-285750">
              <a:buFont typeface="Wingdings" panose="05000000000000000000" pitchFamily="2" charset="2"/>
              <a:buChar char="ü"/>
            </a:pPr>
            <a:r>
              <a:rPr lang="en-US" sz="1600" dirty="0" smtClean="0"/>
              <a:t>flight </a:t>
            </a:r>
            <a:r>
              <a:rPr lang="en-US" sz="1600" dirty="0"/>
              <a:t>attendants. </a:t>
            </a:r>
            <a:endParaRPr lang="en-US" sz="1600" dirty="0" smtClean="0"/>
          </a:p>
          <a:p>
            <a:pPr marL="285750" indent="-285750">
              <a:buFont typeface="Wingdings" panose="05000000000000000000" pitchFamily="2" charset="2"/>
              <a:buChar char="ü"/>
            </a:pPr>
            <a:r>
              <a:rPr lang="en-US" sz="1600" dirty="0" smtClean="0"/>
              <a:t>Railroad </a:t>
            </a:r>
            <a:r>
              <a:rPr lang="en-US" sz="1600" dirty="0"/>
              <a:t>safety inspectors, </a:t>
            </a:r>
            <a:endParaRPr lang="en-US" sz="1600" dirty="0" smtClean="0"/>
          </a:p>
          <a:p>
            <a:pPr marL="285750" indent="-285750">
              <a:buFont typeface="Wingdings" panose="05000000000000000000" pitchFamily="2" charset="2"/>
              <a:buChar char="ü"/>
            </a:pPr>
            <a:r>
              <a:rPr lang="en-US" sz="1600" dirty="0" smtClean="0"/>
              <a:t>highway </a:t>
            </a:r>
            <a:r>
              <a:rPr lang="en-US" sz="1600" dirty="0"/>
              <a:t>and motor carrier safety specialists, </a:t>
            </a:r>
            <a:endParaRPr lang="en-US" sz="1600" dirty="0" smtClean="0"/>
          </a:p>
          <a:p>
            <a:pPr marL="285750" indent="-285750">
              <a:buFont typeface="Wingdings" panose="05000000000000000000" pitchFamily="2" charset="2"/>
              <a:buChar char="ü"/>
            </a:pPr>
            <a:r>
              <a:rPr lang="en-US" sz="1600" dirty="0" smtClean="0"/>
              <a:t>lock </a:t>
            </a:r>
            <a:r>
              <a:rPr lang="en-US" sz="1600" dirty="0"/>
              <a:t>and dam </a:t>
            </a:r>
            <a:r>
              <a:rPr lang="en-US" sz="1600" dirty="0" smtClean="0"/>
              <a:t>operators </a:t>
            </a:r>
          </a:p>
          <a:p>
            <a:pPr marL="285750" indent="-285750">
              <a:buFont typeface="Wingdings" panose="05000000000000000000" pitchFamily="2" charset="2"/>
              <a:buChar char="ü"/>
            </a:pPr>
            <a:r>
              <a:rPr lang="en-US" sz="1600" dirty="0" smtClean="0"/>
              <a:t>Heavy </a:t>
            </a:r>
            <a:r>
              <a:rPr lang="en-US" sz="1600" dirty="0"/>
              <a:t>equipment operators, such as forklift operators, tractor operators, engineering operators and crane </a:t>
            </a:r>
            <a:r>
              <a:rPr lang="en-US" sz="1600" dirty="0" smtClean="0"/>
              <a:t>operators</a:t>
            </a:r>
          </a:p>
          <a:p>
            <a:pPr marL="285750" indent="-285750">
              <a:buFont typeface="Wingdings" panose="05000000000000000000" pitchFamily="2" charset="2"/>
              <a:buChar char="ü"/>
            </a:pPr>
            <a:r>
              <a:rPr lang="en-US" sz="1600" dirty="0" smtClean="0"/>
              <a:t>Employee operating 1-ton dump truck operators, dump truck with plow, front end loader, and backhoe in urban environment with traffic and pedestrians</a:t>
            </a:r>
          </a:p>
          <a:p>
            <a:pPr marL="285750" indent="-285750">
              <a:buFont typeface="Wingdings" panose="05000000000000000000" pitchFamily="2" charset="2"/>
              <a:buChar char="ü"/>
            </a:pPr>
            <a:r>
              <a:rPr lang="en-US" sz="1600" dirty="0" smtClean="0"/>
              <a:t>Employees who held “Top Secret” security clearance</a:t>
            </a:r>
            <a:r>
              <a:rPr lang="en-US" dirty="0"/>
              <a:t/>
            </a:r>
            <a:br>
              <a:rPr lang="en-US" dirty="0"/>
            </a:br>
            <a:r>
              <a:rPr lang="en-US" dirty="0"/>
              <a:t/>
            </a:r>
            <a:br>
              <a:rPr lang="en-US" dirty="0"/>
            </a:br>
            <a:r>
              <a:rPr lang="en-US" i="1" dirty="0"/>
              <a:t>Krieg v. Seybold</a:t>
            </a:r>
            <a:r>
              <a:rPr lang="en-US" dirty="0"/>
              <a:t>, 481 F.3d 512, 518 (7th Cir. 2007</a:t>
            </a:r>
            <a:r>
              <a:rPr lang="en-US" dirty="0" smtClean="0"/>
              <a:t>); </a:t>
            </a:r>
            <a:r>
              <a:rPr lang="en-US" i="1" dirty="0" err="1" smtClean="0"/>
              <a:t>Hartness</a:t>
            </a:r>
            <a:r>
              <a:rPr lang="en-US" i="1" dirty="0" smtClean="0"/>
              <a:t> v. Busch</a:t>
            </a:r>
            <a:r>
              <a:rPr lang="en-US" dirty="0" smtClean="0"/>
              <a:t>, 919 F.2d 170 (D. C. 1990).</a:t>
            </a:r>
            <a:endParaRPr lang="en-US" dirty="0"/>
          </a:p>
          <a:p>
            <a:endParaRPr lang="en-US" i="1" dirty="0"/>
          </a:p>
          <a:p>
            <a:endParaRPr lang="en-US" i="1" dirty="0" smtClean="0"/>
          </a:p>
        </p:txBody>
      </p:sp>
    </p:spTree>
    <p:extLst>
      <p:ext uri="{BB962C8B-B14F-4D97-AF65-F5344CB8AC3E}">
        <p14:creationId xmlns:p14="http://schemas.microsoft.com/office/powerpoint/2010/main" val="325715212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1542281"/>
            <a:ext cx="8411522" cy="4493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Examples</a:t>
            </a:r>
            <a:r>
              <a:rPr kumimoji="0" lang="en-US" altLang="en-US"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of Court Opinions:</a:t>
            </a:r>
          </a:p>
          <a:p>
            <a:endParaRPr lang="en-US" i="1" dirty="0" smtClean="0"/>
          </a:p>
          <a:p>
            <a:r>
              <a:rPr lang="en-US" sz="1600" dirty="0" smtClean="0"/>
              <a:t>Jobs held to </a:t>
            </a:r>
            <a:r>
              <a:rPr lang="en-US" sz="1600" b="1" dirty="0" smtClean="0"/>
              <a:t>NOT</a:t>
            </a:r>
            <a:r>
              <a:rPr lang="en-US" sz="1600" dirty="0" smtClean="0"/>
              <a:t> have a special need:</a:t>
            </a:r>
          </a:p>
          <a:p>
            <a:endParaRPr lang="en-US" sz="1600" i="1" dirty="0" smtClean="0"/>
          </a:p>
          <a:p>
            <a:pPr marL="285750" indent="-285750">
              <a:buFont typeface="Wingdings" panose="05000000000000000000" pitchFamily="2" charset="2"/>
              <a:buChar char="Ø"/>
            </a:pPr>
            <a:r>
              <a:rPr lang="en-US" sz="1600" dirty="0" smtClean="0"/>
              <a:t>elevator operators </a:t>
            </a:r>
          </a:p>
          <a:p>
            <a:pPr marL="285750" indent="-285750">
              <a:buFont typeface="Wingdings" panose="05000000000000000000" pitchFamily="2" charset="2"/>
              <a:buChar char="Ø"/>
            </a:pPr>
            <a:r>
              <a:rPr lang="en-US" sz="1600" dirty="0" smtClean="0"/>
              <a:t>carpenters </a:t>
            </a:r>
          </a:p>
          <a:p>
            <a:pPr marL="285750" indent="-285750">
              <a:buFont typeface="Wingdings" panose="05000000000000000000" pitchFamily="2" charset="2"/>
              <a:buChar char="Ø"/>
            </a:pPr>
            <a:r>
              <a:rPr lang="en-US" sz="1600" dirty="0" smtClean="0"/>
              <a:t>masons </a:t>
            </a:r>
          </a:p>
          <a:p>
            <a:pPr marL="285750" indent="-285750">
              <a:buFont typeface="Wingdings" panose="05000000000000000000" pitchFamily="2" charset="2"/>
              <a:buChar char="Ø"/>
            </a:pPr>
            <a:r>
              <a:rPr lang="en-US" sz="1600" dirty="0" smtClean="0"/>
              <a:t>plumbers </a:t>
            </a:r>
          </a:p>
          <a:p>
            <a:pPr marL="285750" indent="-285750">
              <a:buFont typeface="Wingdings" panose="05000000000000000000" pitchFamily="2" charset="2"/>
              <a:buChar char="Ø"/>
            </a:pPr>
            <a:r>
              <a:rPr lang="en-US" sz="1600" dirty="0" smtClean="0"/>
              <a:t>sign painters </a:t>
            </a:r>
          </a:p>
          <a:p>
            <a:pPr marL="285750" indent="-285750">
              <a:buFont typeface="Wingdings" panose="05000000000000000000" pitchFamily="2" charset="2"/>
              <a:buChar char="Ø"/>
            </a:pPr>
            <a:r>
              <a:rPr lang="en-US" sz="1600" dirty="0" smtClean="0"/>
              <a:t>power </a:t>
            </a:r>
            <a:r>
              <a:rPr lang="en-US" sz="1600" dirty="0"/>
              <a:t>distribution maintainers </a:t>
            </a:r>
            <a:endParaRPr lang="en-US" sz="1600" dirty="0" smtClean="0"/>
          </a:p>
          <a:p>
            <a:pPr marL="285750" indent="-285750">
              <a:buFont typeface="Wingdings" panose="05000000000000000000" pitchFamily="2" charset="2"/>
              <a:buChar char="Ø"/>
            </a:pPr>
            <a:r>
              <a:rPr lang="en-US" sz="1600" dirty="0" smtClean="0"/>
              <a:t>employees </a:t>
            </a:r>
            <a:r>
              <a:rPr lang="en-US" sz="1600" dirty="0"/>
              <a:t>whose job duties included driving cars and vans with </a:t>
            </a:r>
            <a:r>
              <a:rPr lang="en-US" sz="1600" dirty="0" smtClean="0"/>
              <a:t>documents </a:t>
            </a:r>
          </a:p>
          <a:p>
            <a:pPr marL="285750" indent="-285750">
              <a:buFont typeface="Wingdings" panose="05000000000000000000" pitchFamily="2" charset="2"/>
              <a:buChar char="Ø"/>
            </a:pPr>
            <a:r>
              <a:rPr lang="en-US" sz="1600" dirty="0" smtClean="0"/>
              <a:t>employees </a:t>
            </a:r>
            <a:r>
              <a:rPr lang="en-US" sz="1600" dirty="0"/>
              <a:t>who drove a daily shuttle bus, a mail van, and passenger </a:t>
            </a:r>
            <a:r>
              <a:rPr lang="en-US" sz="1600" dirty="0" smtClean="0"/>
              <a:t>cars</a:t>
            </a:r>
          </a:p>
          <a:p>
            <a:r>
              <a:rPr lang="en-US" dirty="0"/>
              <a:t/>
            </a:r>
            <a:br>
              <a:rPr lang="en-US" dirty="0"/>
            </a:br>
            <a:r>
              <a:rPr lang="en-US" dirty="0"/>
              <a:t/>
            </a:r>
            <a:br>
              <a:rPr lang="en-US" dirty="0"/>
            </a:br>
            <a:r>
              <a:rPr lang="en-US" i="1" dirty="0"/>
              <a:t>Krieg v. Seybold</a:t>
            </a:r>
            <a:r>
              <a:rPr lang="en-US" dirty="0"/>
              <a:t>, 481 F.3d 512, 518 (7th Cir. 2007</a:t>
            </a:r>
            <a:r>
              <a:rPr lang="en-US" dirty="0" smtClean="0"/>
              <a:t>).</a:t>
            </a:r>
            <a:endParaRPr lang="en-US" dirty="0"/>
          </a:p>
          <a:p>
            <a:endParaRPr lang="en-US" i="1" dirty="0"/>
          </a:p>
          <a:p>
            <a:endParaRPr lang="en-US" i="1" dirty="0" smtClean="0"/>
          </a:p>
        </p:txBody>
      </p:sp>
    </p:spTree>
    <p:extLst>
      <p:ext uri="{BB962C8B-B14F-4D97-AF65-F5344CB8AC3E}">
        <p14:creationId xmlns:p14="http://schemas.microsoft.com/office/powerpoint/2010/main" val="283571246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1942391"/>
            <a:ext cx="8411522" cy="36933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Take-</a:t>
            </a:r>
            <a:r>
              <a:rPr kumimoji="0" lang="en-US" altLang="en-US" b="1" i="0" u="sng" strike="noStrike" cap="none" normalizeH="0" baseline="0" dirty="0" err="1" smtClean="0">
                <a:ln>
                  <a:noFill/>
                </a:ln>
                <a:effectLst/>
                <a:latin typeface="Arial" panose="020B0604020202020204" pitchFamily="34" charset="0"/>
                <a:ea typeface="Calibri" panose="020F0502020204030204" pitchFamily="34" charset="0"/>
                <a:cs typeface="Arial" panose="020B0604020202020204" pitchFamily="34" charset="0"/>
              </a:rPr>
              <a:t>Aways</a:t>
            </a: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 From the Case Law</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b="1" dirty="0" smtClean="0">
                <a:latin typeface="Arial" panose="020B0604020202020204" pitchFamily="34" charset="0"/>
                <a:cs typeface="Arial" panose="020B0604020202020204" pitchFamily="34" charset="0"/>
              </a:rPr>
              <a:t>Factors that support suspicion-less testing:</a:t>
            </a:r>
          </a:p>
          <a:p>
            <a:pPr marL="0" marR="0" lvl="0" indent="0" algn="just" defTabSz="914400" rtl="0" eaLnBrk="0" fontAlgn="base" latinLnBrk="0" hangingPunct="0">
              <a:lnSpc>
                <a:spcPct val="100000"/>
              </a:lnSpc>
              <a:spcBef>
                <a:spcPct val="0"/>
              </a:spcBef>
              <a:spcAft>
                <a:spcPct val="0"/>
              </a:spcAft>
              <a:buClrTx/>
              <a:buSzTx/>
              <a:buFontTx/>
              <a:buNone/>
              <a:tabLst/>
            </a:pPr>
            <a:endParaRPr lang="en-US" b="1" dirty="0">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Access to firearms.</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Operating heavy machinery or mass transit vehicles, and required licensure.</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i="1" dirty="0" err="1" smtClean="0">
                <a:latin typeface="Arial" panose="020B0604020202020204" pitchFamily="34" charset="0"/>
                <a:cs typeface="Arial" panose="020B0604020202020204" pitchFamily="34" charset="0"/>
              </a:rPr>
              <a:t>En</a:t>
            </a:r>
            <a:r>
              <a:rPr lang="en-US" b="1" i="1" dirty="0" smtClean="0">
                <a:latin typeface="Arial" panose="020B0604020202020204" pitchFamily="34" charset="0"/>
                <a:cs typeface="Arial" panose="020B0604020202020204" pitchFamily="34" charset="0"/>
              </a:rPr>
              <a:t> loco parentis</a:t>
            </a:r>
            <a:r>
              <a:rPr lang="en-US" b="1" dirty="0" smtClean="0">
                <a:latin typeface="Arial" panose="020B0604020202020204" pitchFamily="34" charset="0"/>
                <a:cs typeface="Arial" panose="020B0604020202020204" pitchFamily="34" charset="0"/>
              </a:rPr>
              <a:t> obligations over children.</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A history of substance-related problems within the agency.</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Frequency of safety-related activities in daily job activities.</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endParaRPr lang="en-US" dirty="0" smtClean="0"/>
          </a:p>
          <a:p>
            <a:endParaRPr lang="en-US" i="1" dirty="0"/>
          </a:p>
          <a:p>
            <a:endParaRPr lang="en-US" i="1" dirty="0" smtClean="0"/>
          </a:p>
        </p:txBody>
      </p:sp>
    </p:spTree>
    <p:extLst>
      <p:ext uri="{BB962C8B-B14F-4D97-AF65-F5344CB8AC3E}">
        <p14:creationId xmlns:p14="http://schemas.microsoft.com/office/powerpoint/2010/main" val="300037887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1249896"/>
            <a:ext cx="8411522" cy="507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Take-</a:t>
            </a:r>
            <a:r>
              <a:rPr kumimoji="0" lang="en-US" altLang="en-US" b="1" i="0" u="sng" strike="noStrike" cap="none" normalizeH="0" baseline="0" dirty="0" err="1" smtClean="0">
                <a:ln>
                  <a:noFill/>
                </a:ln>
                <a:effectLst/>
                <a:latin typeface="Arial" panose="020B0604020202020204" pitchFamily="34" charset="0"/>
                <a:ea typeface="Calibri" panose="020F0502020204030204" pitchFamily="34" charset="0"/>
                <a:cs typeface="Arial" panose="020B0604020202020204" pitchFamily="34" charset="0"/>
              </a:rPr>
              <a:t>Aways</a:t>
            </a: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 From the Case Law</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b="1" dirty="0" smtClean="0">
                <a:latin typeface="Arial" panose="020B0604020202020204" pitchFamily="34" charset="0"/>
                <a:cs typeface="Arial" panose="020B0604020202020204" pitchFamily="34" charset="0"/>
              </a:rPr>
              <a:t>Factors applied to BRAA employees:</a:t>
            </a:r>
          </a:p>
          <a:p>
            <a:pPr marL="0" marR="0" lvl="0" indent="0" algn="just" defTabSz="914400" rtl="0" eaLnBrk="0" fontAlgn="base" latinLnBrk="0" hangingPunct="0">
              <a:lnSpc>
                <a:spcPct val="100000"/>
              </a:lnSpc>
              <a:spcBef>
                <a:spcPct val="0"/>
              </a:spcBef>
              <a:spcAft>
                <a:spcPct val="0"/>
              </a:spcAft>
              <a:buClrTx/>
              <a:buSzTx/>
              <a:buFontTx/>
              <a:buNone/>
              <a:tabLst/>
            </a:pPr>
            <a:endParaRPr lang="en-US" b="1" dirty="0">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Access to firearms? No.</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Operating heavy machinery or mass transits, and required licensure? Not for many of the positions – not documented for any position in the job descriptions.</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i="1" dirty="0" err="1" smtClean="0">
                <a:latin typeface="Arial" panose="020B0604020202020204" pitchFamily="34" charset="0"/>
                <a:cs typeface="Arial" panose="020B0604020202020204" pitchFamily="34" charset="0"/>
              </a:rPr>
              <a:t>En</a:t>
            </a:r>
            <a:r>
              <a:rPr lang="en-US" b="1" i="1" dirty="0" smtClean="0">
                <a:latin typeface="Arial" panose="020B0604020202020204" pitchFamily="34" charset="0"/>
                <a:cs typeface="Arial" panose="020B0604020202020204" pitchFamily="34" charset="0"/>
              </a:rPr>
              <a:t> loco parentis</a:t>
            </a:r>
            <a:r>
              <a:rPr lang="en-US" b="1" dirty="0" smtClean="0">
                <a:latin typeface="Arial" panose="020B0604020202020204" pitchFamily="34" charset="0"/>
                <a:cs typeface="Arial" panose="020B0604020202020204" pitchFamily="34" charset="0"/>
              </a:rPr>
              <a:t> obligations over children? No.</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A history of substance-related problems within the agency? None reported.</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r>
              <a:rPr lang="en-US" b="1" dirty="0" smtClean="0">
                <a:latin typeface="Arial" panose="020B0604020202020204" pitchFamily="34" charset="0"/>
                <a:cs typeface="Arial" panose="020B0604020202020204" pitchFamily="34" charset="0"/>
              </a:rPr>
              <a:t>Frequency of safety-related activities in daily job activities? Question as to whether activities on the airfield constitute a “safety-related” activity. If so, may have potential application to people who are on the airfield daily.</a:t>
            </a:r>
          </a:p>
          <a:p>
            <a:pPr marL="342900" marR="0" lvl="0" indent="-342900" algn="just" defTabSz="914400" rtl="0" eaLnBrk="0" fontAlgn="base" latinLnBrk="0" hangingPunct="0">
              <a:lnSpc>
                <a:spcPct val="100000"/>
              </a:lnSpc>
              <a:spcBef>
                <a:spcPct val="0"/>
              </a:spcBef>
              <a:spcAft>
                <a:spcPct val="0"/>
              </a:spcAft>
              <a:buClrTx/>
              <a:buSzTx/>
              <a:buFontTx/>
              <a:buAutoNum type="arabicParenR"/>
              <a:tabLst/>
            </a:pPr>
            <a:endParaRPr lang="en-US" dirty="0" smtClean="0"/>
          </a:p>
          <a:p>
            <a:endParaRPr lang="en-US" i="1" dirty="0"/>
          </a:p>
          <a:p>
            <a:endParaRPr lang="en-US" i="1" dirty="0" smtClean="0"/>
          </a:p>
        </p:txBody>
      </p:sp>
    </p:spTree>
    <p:extLst>
      <p:ext uri="{BB962C8B-B14F-4D97-AF65-F5344CB8AC3E}">
        <p14:creationId xmlns:p14="http://schemas.microsoft.com/office/powerpoint/2010/main" val="29380944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972905"/>
            <a:ext cx="841152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Practical Considerations</a:t>
            </a:r>
            <a:r>
              <a:rPr kumimoji="0" lang="en-US" altLang="en-US" b="1" i="0" u="sng"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for Random Drug Testing Policies</a:t>
            </a:r>
            <a:endPar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b="1" dirty="0" smtClean="0">
                <a:latin typeface="Arial" panose="020B0604020202020204" pitchFamily="34" charset="0"/>
                <a:cs typeface="Arial" panose="020B0604020202020204" pitchFamily="34" charset="0"/>
              </a:rPr>
              <a:t>Limits of Random Drug Testing:</a:t>
            </a:r>
          </a:p>
          <a:p>
            <a:pPr marL="0" marR="0" lvl="0" indent="0" algn="just" defTabSz="914400" rtl="0" eaLnBrk="0" fontAlgn="base" latinLnBrk="0" hangingPunct="0">
              <a:lnSpc>
                <a:spcPct val="100000"/>
              </a:lnSpc>
              <a:spcBef>
                <a:spcPct val="0"/>
              </a:spcBef>
              <a:spcAft>
                <a:spcPct val="0"/>
              </a:spcAft>
              <a:buClrTx/>
              <a:buSzTx/>
              <a:buFontTx/>
              <a:buNone/>
              <a:tabLst/>
            </a:pPr>
            <a:endParaRPr lang="en-US" b="1" dirty="0">
              <a:latin typeface="Arial" panose="020B0604020202020204" pitchFamily="34" charset="0"/>
              <a:cs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b="1" dirty="0" smtClean="0">
                <a:latin typeface="Arial" panose="020B0604020202020204" pitchFamily="34" charset="0"/>
                <a:cs typeface="Arial" panose="020B0604020202020204" pitchFamily="34" charset="0"/>
              </a:rPr>
              <a:t>Most suspicion less drug testing programs do not detect “current impairment” – instead, it only detects whether someone has used within the metabolic period. </a:t>
            </a:r>
            <a:r>
              <a:rPr lang="en-US" b="1" i="1" dirty="0" smtClean="0">
                <a:latin typeface="Arial" panose="020B0604020202020204" pitchFamily="34" charset="0"/>
                <a:cs typeface="Arial" panose="020B0604020202020204" pitchFamily="34" charset="0"/>
              </a:rPr>
              <a:t>American Federation of Teachers-West Virginia, AFL-CIO v. </a:t>
            </a:r>
            <a:r>
              <a:rPr lang="en-US" b="1" i="1" dirty="0" err="1" smtClean="0">
                <a:latin typeface="Arial" panose="020B0604020202020204" pitchFamily="34" charset="0"/>
                <a:cs typeface="Arial" panose="020B0604020202020204" pitchFamily="34" charset="0"/>
              </a:rPr>
              <a:t>Kanwha</a:t>
            </a:r>
            <a:r>
              <a:rPr lang="en-US" b="1" i="1" dirty="0" smtClean="0">
                <a:latin typeface="Arial" panose="020B0604020202020204" pitchFamily="34" charset="0"/>
                <a:cs typeface="Arial" panose="020B0604020202020204" pitchFamily="34" charset="0"/>
              </a:rPr>
              <a:t> County Bd. Of Educ., </a:t>
            </a:r>
            <a:r>
              <a:rPr lang="en-US" b="1" dirty="0" smtClean="0">
                <a:latin typeface="Arial" panose="020B0604020202020204" pitchFamily="34" charset="0"/>
                <a:cs typeface="Arial" panose="020B0604020202020204" pitchFamily="34" charset="0"/>
              </a:rPr>
              <a:t>592 F. Supp. 2d 883, 902 (S. D. W. V. 2009).</a:t>
            </a:r>
          </a:p>
          <a:p>
            <a:pPr marR="0" lvl="0" algn="just" defTabSz="914400" rtl="0" eaLnBrk="0" fontAlgn="base" latinLnBrk="0" hangingPunct="0">
              <a:lnSpc>
                <a:spcPct val="100000"/>
              </a:lnSpc>
              <a:spcBef>
                <a:spcPct val="0"/>
              </a:spcBef>
              <a:spcAft>
                <a:spcPct val="0"/>
              </a:spcAft>
              <a:buClrTx/>
              <a:buSzTx/>
              <a:tabLst/>
            </a:pPr>
            <a:endParaRPr lang="en-US" b="1" dirty="0" smtClean="0">
              <a:latin typeface="Arial" panose="020B0604020202020204" pitchFamily="34" charset="0"/>
              <a:cs typeface="Arial" panose="020B0604020202020204"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b="1" dirty="0" smtClean="0">
                <a:latin typeface="Arial" panose="020B0604020202020204" pitchFamily="34" charset="0"/>
                <a:cs typeface="Arial" panose="020B0604020202020204" pitchFamily="34" charset="0"/>
              </a:rPr>
              <a:t>Current impairment is most commonly identified during reasonable suspicion testing, for which BRAA already has a policy.</a:t>
            </a:r>
          </a:p>
          <a:p>
            <a:pPr marR="0" lvl="0" algn="just" defTabSz="914400" rtl="0" eaLnBrk="0" fontAlgn="base" latinLnBrk="0" hangingPunct="0">
              <a:lnSpc>
                <a:spcPct val="100000"/>
              </a:lnSpc>
              <a:spcBef>
                <a:spcPct val="0"/>
              </a:spcBef>
              <a:spcAft>
                <a:spcPct val="0"/>
              </a:spcAft>
              <a:buClrTx/>
              <a:buSzTx/>
              <a:tabLst/>
            </a:pPr>
            <a:endParaRPr lang="en-US" b="1" dirty="0">
              <a:latin typeface="Arial" panose="020B0604020202020204" pitchFamily="34" charset="0"/>
              <a:cs typeface="Arial" panose="020B0604020202020204" pitchFamily="34" charset="0"/>
            </a:endParaRPr>
          </a:p>
          <a:p>
            <a:pPr marR="0" lvl="0" algn="just" defTabSz="914400" rtl="0" eaLnBrk="0" fontAlgn="base" latinLnBrk="0" hangingPunct="0">
              <a:lnSpc>
                <a:spcPct val="100000"/>
              </a:lnSpc>
              <a:spcBef>
                <a:spcPct val="0"/>
              </a:spcBef>
              <a:spcAft>
                <a:spcPct val="0"/>
              </a:spcAft>
              <a:buClrTx/>
              <a:buSzTx/>
              <a:tabLst/>
            </a:pPr>
            <a:r>
              <a:rPr lang="en-US" b="1" dirty="0" smtClean="0">
                <a:latin typeface="Arial" panose="020B0604020202020204" pitchFamily="34" charset="0"/>
                <a:cs typeface="Arial" panose="020B0604020202020204" pitchFamily="34" charset="0"/>
              </a:rPr>
              <a:t>Random drug testing is often used in situations where the work environment does not allow for sufficient employee supervision to determine impairment in the absence of such testing. </a:t>
            </a:r>
            <a:r>
              <a:rPr lang="en-US" b="1" i="1" dirty="0" smtClean="0">
                <a:latin typeface="Arial" panose="020B0604020202020204" pitchFamily="34" charset="0"/>
                <a:cs typeface="Arial" panose="020B0604020202020204" pitchFamily="34" charset="0"/>
              </a:rPr>
              <a:t>See Von </a:t>
            </a:r>
            <a:r>
              <a:rPr lang="en-US" b="1" i="1" dirty="0" err="1" smtClean="0">
                <a:latin typeface="Arial" panose="020B0604020202020204" pitchFamily="34" charset="0"/>
                <a:cs typeface="Arial" panose="020B0604020202020204" pitchFamily="34" charset="0"/>
              </a:rPr>
              <a:t>Raab</a:t>
            </a:r>
            <a:r>
              <a:rPr lang="en-US" b="1" i="1" dirty="0" smtClean="0">
                <a:latin typeface="Arial" panose="020B0604020202020204" pitchFamily="34" charset="0"/>
                <a:cs typeface="Arial" panose="020B0604020202020204" pitchFamily="34" charset="0"/>
              </a:rPr>
              <a:t> (distinguishing between field agents and workers in an office environment to determine whether less intrusive testing means exist).</a:t>
            </a:r>
            <a:endParaRPr lang="en-US" b="1" dirty="0" smtClean="0"/>
          </a:p>
          <a:p>
            <a:endParaRPr lang="en-US" dirty="0"/>
          </a:p>
          <a:p>
            <a:endParaRPr lang="en-US" i="1" dirty="0" smtClean="0"/>
          </a:p>
        </p:txBody>
      </p:sp>
    </p:spTree>
    <p:extLst>
      <p:ext uri="{BB962C8B-B14F-4D97-AF65-F5344CB8AC3E}">
        <p14:creationId xmlns:p14="http://schemas.microsoft.com/office/powerpoint/2010/main" val="60619309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834399"/>
            <a:ext cx="8411522" cy="59093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Practical Considerations</a:t>
            </a:r>
            <a:r>
              <a:rPr kumimoji="0" lang="en-US" altLang="en-US" b="1" i="0" u="sng"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for Random Drug Testing Policies</a:t>
            </a:r>
            <a:endPar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b="1" dirty="0" smtClean="0">
                <a:latin typeface="Arial" panose="020B0604020202020204" pitchFamily="34" charset="0"/>
                <a:cs typeface="Arial" panose="020B0604020202020204" pitchFamily="34" charset="0"/>
              </a:rPr>
              <a:t>FAA Guidance requires for random drug-testing policies the following:</a:t>
            </a:r>
          </a:p>
          <a:p>
            <a:endParaRPr lang="en-US" dirty="0"/>
          </a:p>
          <a:p>
            <a:r>
              <a:rPr lang="en-US" dirty="0"/>
              <a:t> </a:t>
            </a:r>
            <a:r>
              <a:rPr lang="en-US" dirty="0" smtClean="0"/>
              <a:t>Aviation employers [ ] </a:t>
            </a:r>
            <a:r>
              <a:rPr lang="en-US" dirty="0"/>
              <a:t>are required to: </a:t>
            </a:r>
            <a:endParaRPr lang="en-US" dirty="0" smtClean="0"/>
          </a:p>
          <a:p>
            <a:r>
              <a:rPr lang="en-US" dirty="0" smtClean="0"/>
              <a:t>a</a:t>
            </a:r>
            <a:r>
              <a:rPr lang="en-US" dirty="0"/>
              <a:t>. select employees for testing using a scientifically valid </a:t>
            </a:r>
            <a:r>
              <a:rPr lang="en-US" dirty="0" smtClean="0"/>
              <a:t>method (i.e. random number generator); </a:t>
            </a:r>
            <a:endParaRPr lang="en-US" dirty="0"/>
          </a:p>
          <a:p>
            <a:r>
              <a:rPr lang="en-US" dirty="0"/>
              <a:t>b. ensure each employee has an equal chance of being tested each time selections are made; </a:t>
            </a:r>
          </a:p>
          <a:p>
            <a:r>
              <a:rPr lang="en-US" dirty="0"/>
              <a:t>c. test the selected employees in a way that is unannounced; </a:t>
            </a:r>
          </a:p>
          <a:p>
            <a:r>
              <a:rPr lang="en-US" dirty="0"/>
              <a:t>d. conduct random testing at times spread reasonably throughout the year; and, </a:t>
            </a:r>
          </a:p>
          <a:p>
            <a:r>
              <a:rPr lang="en-US" dirty="0"/>
              <a:t>e. test enough employees to meet the “minimum annual percentage rate</a:t>
            </a:r>
            <a:r>
              <a:rPr lang="en-US" dirty="0" smtClean="0"/>
              <a:t>”(identified by FAA yearly,  currently 25%).</a:t>
            </a:r>
          </a:p>
          <a:p>
            <a:endParaRPr lang="en-US" dirty="0"/>
          </a:p>
          <a:p>
            <a:pPr algn="ctr"/>
            <a:r>
              <a:rPr lang="en-US" b="1" dirty="0" smtClean="0"/>
              <a:t>With 2 eligible employees, it may be a challenge for BRAA to meet these requirements. FAA has some guidance for small employers, such as using a third party administrator who can pool eligible employees with those of another employer. It is unclear how well that would work in this context.</a:t>
            </a:r>
          </a:p>
          <a:p>
            <a:endParaRPr lang="en-US" dirty="0"/>
          </a:p>
          <a:p>
            <a:endParaRPr lang="en-US" i="1" dirty="0" smtClean="0"/>
          </a:p>
        </p:txBody>
      </p:sp>
    </p:spTree>
    <p:extLst>
      <p:ext uri="{BB962C8B-B14F-4D97-AF65-F5344CB8AC3E}">
        <p14:creationId xmlns:p14="http://schemas.microsoft.com/office/powerpoint/2010/main" val="14332558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2080897"/>
            <a:ext cx="8411522"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Practical Considerations</a:t>
            </a:r>
            <a:r>
              <a:rPr kumimoji="0" lang="en-US" altLang="en-US" b="1" i="0" u="sng"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for Random Drug Testing Policies</a:t>
            </a:r>
            <a:endPar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n-US" b="1" dirty="0" smtClean="0">
                <a:latin typeface="Arial" panose="020B0604020202020204" pitchFamily="34" charset="0"/>
                <a:cs typeface="Arial" panose="020B0604020202020204" pitchFamily="34" charset="0"/>
              </a:rPr>
              <a:t>Other Issues Regarding Whether a Random Drug Test Protocol is Overly Intrusive:</a:t>
            </a:r>
          </a:p>
          <a:p>
            <a:pPr marL="0" marR="0" lvl="0" indent="0" algn="just" defTabSz="914400" rtl="0" eaLnBrk="0" fontAlgn="base" latinLnBrk="0" hangingPunct="0">
              <a:lnSpc>
                <a:spcPct val="100000"/>
              </a:lnSpc>
              <a:spcBef>
                <a:spcPct val="0"/>
              </a:spcBef>
              <a:spcAft>
                <a:spcPct val="0"/>
              </a:spcAft>
              <a:buClrTx/>
              <a:buSzTx/>
              <a:buFontTx/>
              <a:buNone/>
              <a:tabLst/>
            </a:pPr>
            <a:endParaRPr lang="en-US" b="1" dirty="0">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lang="en-US" b="1" dirty="0" smtClean="0">
                <a:latin typeface="Arial" panose="020B0604020202020204" pitchFamily="34" charset="0"/>
                <a:cs typeface="Arial" panose="020B0604020202020204" pitchFamily="34" charset="0"/>
              </a:rPr>
              <a:t>Whether sample collection is monitored.</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endParaRPr lang="en-US" b="1" dirty="0" smtClean="0">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lang="en-US" b="1" dirty="0" smtClean="0">
                <a:latin typeface="Arial" panose="020B0604020202020204" pitchFamily="34" charset="0"/>
                <a:cs typeface="Arial" panose="020B0604020202020204" pitchFamily="34" charset="0"/>
              </a:rPr>
              <a:t>The number of drugs being tested.</a:t>
            </a: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endParaRPr lang="en-US" b="1" dirty="0" smtClean="0">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mj-lt"/>
              <a:buAutoNum type="arabicPeriod"/>
              <a:tabLst/>
            </a:pPr>
            <a:r>
              <a:rPr lang="en-US" b="1" dirty="0" smtClean="0">
                <a:latin typeface="Arial" panose="020B0604020202020204" pitchFamily="34" charset="0"/>
                <a:cs typeface="Arial" panose="020B0604020202020204" pitchFamily="34" charset="0"/>
              </a:rPr>
              <a:t>Privacy protocols for testing records.</a:t>
            </a:r>
            <a:endParaRPr lang="en-US" b="1" dirty="0" smtClean="0"/>
          </a:p>
          <a:p>
            <a:endParaRPr lang="en-US" dirty="0"/>
          </a:p>
          <a:p>
            <a:endParaRPr lang="en-US" i="1" dirty="0" smtClean="0"/>
          </a:p>
        </p:txBody>
      </p:sp>
    </p:spTree>
    <p:extLst>
      <p:ext uri="{BB962C8B-B14F-4D97-AF65-F5344CB8AC3E}">
        <p14:creationId xmlns:p14="http://schemas.microsoft.com/office/powerpoint/2010/main" val="34040214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6" y="1280667"/>
            <a:ext cx="841152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b="1" u="sng" dirty="0"/>
              <a:t>Possible Liability for Fourth Amendment Violation</a:t>
            </a:r>
            <a:endParaRPr lang="en-US" sz="2000" dirty="0"/>
          </a:p>
          <a:p>
            <a:r>
              <a:rPr lang="en-US" sz="2000" dirty="0"/>
              <a:t> </a:t>
            </a:r>
          </a:p>
          <a:p>
            <a:pPr algn="just"/>
            <a:r>
              <a:rPr lang="en-US" sz="2000" dirty="0" smtClean="0"/>
              <a:t>42 </a:t>
            </a:r>
            <a:r>
              <a:rPr lang="en-US" sz="2000" dirty="0"/>
              <a:t>U.S.C. Section </a:t>
            </a:r>
            <a:r>
              <a:rPr lang="en-US" sz="2000" dirty="0" smtClean="0"/>
              <a:t>1983 authorizes </a:t>
            </a:r>
            <a:r>
              <a:rPr lang="en-US" sz="2000" dirty="0"/>
              <a:t>suits for </a:t>
            </a:r>
            <a:r>
              <a:rPr lang="en-US" sz="2000" dirty="0" smtClean="0"/>
              <a:t>the </a:t>
            </a:r>
            <a:r>
              <a:rPr lang="en-US" sz="2000" dirty="0"/>
              <a:t>violation of constitutional rights and/or federal laws. </a:t>
            </a:r>
            <a:r>
              <a:rPr lang="en-US" sz="2000" b="1" dirty="0" smtClean="0"/>
              <a:t>Can be against the organization or individual decision-maker, depending on the facts.</a:t>
            </a:r>
            <a:r>
              <a:rPr lang="en-US" sz="2000" dirty="0" smtClean="0"/>
              <a:t> </a:t>
            </a:r>
          </a:p>
          <a:p>
            <a:endParaRPr lang="en-US" sz="2000" dirty="0" smtClean="0"/>
          </a:p>
          <a:p>
            <a:pPr marL="342900" indent="-342900">
              <a:buFont typeface="Arial" panose="020B0604020202020204" pitchFamily="34" charset="0"/>
              <a:buChar char="•"/>
            </a:pPr>
            <a:r>
              <a:rPr lang="en-US" sz="2000" dirty="0" smtClean="0"/>
              <a:t>No </a:t>
            </a:r>
            <a:r>
              <a:rPr lang="en-US" sz="2000" dirty="0"/>
              <a:t>monetary </a:t>
            </a:r>
            <a:r>
              <a:rPr lang="en-US" sz="2000" dirty="0" smtClean="0"/>
              <a:t>cap.</a:t>
            </a:r>
          </a:p>
          <a:p>
            <a:pPr marL="342900" indent="-342900">
              <a:buFont typeface="Arial" panose="020B0604020202020204" pitchFamily="34" charset="0"/>
              <a:buChar char="•"/>
            </a:pPr>
            <a:r>
              <a:rPr lang="en-US" sz="2000" dirty="0" smtClean="0"/>
              <a:t>Right to attorney’s fees.</a:t>
            </a:r>
          </a:p>
          <a:p>
            <a:pPr marL="342900" indent="-342900">
              <a:buFont typeface="Arial" panose="020B0604020202020204" pitchFamily="34" charset="0"/>
              <a:buChar char="•"/>
            </a:pPr>
            <a:r>
              <a:rPr lang="en-US" sz="2000" dirty="0" smtClean="0"/>
              <a:t>Includes non-compensatory damages.</a:t>
            </a:r>
          </a:p>
          <a:p>
            <a:endParaRPr lang="en-US" sz="2000" dirty="0" smtClean="0"/>
          </a:p>
          <a:p>
            <a:r>
              <a:rPr lang="en-US" sz="2000" dirty="0" smtClean="0"/>
              <a:t>Florida </a:t>
            </a:r>
            <a:r>
              <a:rPr lang="en-US" sz="2000" dirty="0"/>
              <a:t>Civil Rights Act, Section 760.01, Florida Statutes, et. seq.  </a:t>
            </a:r>
            <a:endParaRPr lang="en-US" sz="2000" dirty="0" smtClean="0"/>
          </a:p>
          <a:p>
            <a:pPr marL="342900" indent="-342900">
              <a:buFont typeface="Arial" panose="020B0604020202020204" pitchFamily="34" charset="0"/>
              <a:buChar char="•"/>
            </a:pPr>
            <a:r>
              <a:rPr lang="en-US" sz="2000" dirty="0" smtClean="0"/>
              <a:t>Capped – currently $200k/300k</a:t>
            </a:r>
          </a:p>
          <a:p>
            <a:pPr marL="342900" indent="-342900">
              <a:buFont typeface="Arial" panose="020B0604020202020204" pitchFamily="34" charset="0"/>
              <a:buChar char="•"/>
            </a:pPr>
            <a:r>
              <a:rPr lang="en-US" sz="2000" dirty="0" smtClean="0"/>
              <a:t>Cap includes attorney’s fees.</a:t>
            </a:r>
          </a:p>
          <a:p>
            <a:endParaRPr lang="en-US" sz="2000" dirty="0"/>
          </a:p>
          <a:p>
            <a:r>
              <a:rPr lang="en-US" sz="2000" dirty="0" smtClean="0"/>
              <a:t>* FCRA violation requires removal from office or termination. Public money cannot pay for a judgment against individual under either act. *</a:t>
            </a:r>
          </a:p>
        </p:txBody>
      </p:sp>
    </p:spTree>
    <p:extLst>
      <p:ext uri="{BB962C8B-B14F-4D97-AF65-F5344CB8AC3E}">
        <p14:creationId xmlns:p14="http://schemas.microsoft.com/office/powerpoint/2010/main" val="166295712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76126" y="1040531"/>
            <a:ext cx="841152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b="1" u="sng" dirty="0"/>
              <a:t>Possible Liability for Fourth Amendment Violation</a:t>
            </a:r>
            <a:endParaRPr lang="en-US" sz="2000" dirty="0"/>
          </a:p>
          <a:p>
            <a:r>
              <a:rPr lang="en-US" sz="2000" dirty="0"/>
              <a:t> </a:t>
            </a:r>
          </a:p>
          <a:p>
            <a:pPr algn="just"/>
            <a:r>
              <a:rPr lang="en-US" sz="2000" dirty="0" smtClean="0"/>
              <a:t>Examples of Verdicts in Drug-Testing Related Employment Cases:</a:t>
            </a:r>
          </a:p>
          <a:p>
            <a:pPr algn="just"/>
            <a:endParaRPr lang="en-US" sz="2000" dirty="0"/>
          </a:p>
          <a:p>
            <a:pPr algn="just"/>
            <a:r>
              <a:rPr lang="en-US" sz="2000" i="1" dirty="0" smtClean="0"/>
              <a:t>Solomon v. Mission Petroleum Carriers, Inc.</a:t>
            </a:r>
            <a:r>
              <a:rPr lang="en-US" sz="2000" dirty="0" smtClean="0"/>
              <a:t>, Texas State Ct. - $802,444 pain and suffering; $100,000 – punitive damages for wrongful termination based on drug test.</a:t>
            </a:r>
          </a:p>
          <a:p>
            <a:pPr algn="just"/>
            <a:endParaRPr lang="en-US" sz="2000" dirty="0" smtClean="0"/>
          </a:p>
          <a:p>
            <a:pPr algn="just"/>
            <a:r>
              <a:rPr lang="en-US" sz="2000" i="1" dirty="0" smtClean="0"/>
              <a:t>Steven Jones v. the Toro Company</a:t>
            </a:r>
            <a:r>
              <a:rPr lang="en-US" sz="2000" dirty="0" smtClean="0"/>
              <a:t>, $30,475,000.00 - $175,000 – past/future pension benefits; $300,000 past mental anguish; $30,000,000 – punitive damages.</a:t>
            </a:r>
          </a:p>
          <a:p>
            <a:pPr algn="just"/>
            <a:endParaRPr lang="en-US" sz="2000" dirty="0"/>
          </a:p>
          <a:p>
            <a:pPr algn="just"/>
            <a:endParaRPr lang="en-US" sz="2000" dirty="0" smtClean="0"/>
          </a:p>
          <a:p>
            <a:pPr algn="just"/>
            <a:endParaRPr lang="en-US" sz="2000" dirty="0"/>
          </a:p>
          <a:p>
            <a:pPr algn="just"/>
            <a:endParaRPr lang="en-US" sz="2000" dirty="0"/>
          </a:p>
          <a:p>
            <a:pPr algn="just"/>
            <a:endParaRPr lang="en-US" sz="2000" dirty="0" smtClean="0"/>
          </a:p>
        </p:txBody>
      </p:sp>
    </p:spTree>
    <p:extLst>
      <p:ext uri="{BB962C8B-B14F-4D97-AF65-F5344CB8AC3E}">
        <p14:creationId xmlns:p14="http://schemas.microsoft.com/office/powerpoint/2010/main" val="393284672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03674" y="1265454"/>
            <a:ext cx="841152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000" b="1" u="sng" dirty="0" smtClean="0"/>
              <a:t>Proposed Drug Policy Comparison</a:t>
            </a:r>
          </a:p>
          <a:p>
            <a:pPr algn="ctr"/>
            <a:endParaRPr lang="en-US" sz="2000" b="1" u="sng" dirty="0" smtClean="0"/>
          </a:p>
          <a:p>
            <a:r>
              <a:rPr lang="en-US" sz="2000" dirty="0"/>
              <a:t>The Boca Raton Airport Authority (Authority) has a vital interest in maintaining a safe, healthy, and efficient working environment. An employee under the influence of a drug or alcohol on the job or the use, sale, purchase, transfer, or possession of an illegal drug or alcohol in the workplace poses unacceptable risks for safe, healthy, and efficient operations to other employees, tenants, users, and the public. The Authority is obligated to the public and its employees to provide services that are free of the influence of illegal drugs and alcohol and will endeavor to provide drug- and alcohol-free services</a:t>
            </a:r>
            <a:r>
              <a:rPr lang="en-US" sz="2000" dirty="0" smtClean="0"/>
              <a:t>.</a:t>
            </a:r>
          </a:p>
          <a:p>
            <a:endParaRPr lang="en-US" sz="2000" dirty="0"/>
          </a:p>
          <a:p>
            <a:r>
              <a:rPr lang="en-US" sz="2000" dirty="0"/>
              <a:t>The Authority complies with federal and state rules, regulations and laws that relate to the maintenance of a workplace free from illegal drugs and alcohol, and F.S. 440.102 </a:t>
            </a:r>
            <a:r>
              <a:rPr lang="en-US" sz="2000" strike="sngStrike" dirty="0"/>
              <a:t>and 112.0455; Drug-Free Workplace Act</a:t>
            </a:r>
            <a:r>
              <a:rPr lang="en-US" sz="2000" strike="sngStrike" dirty="0" smtClean="0"/>
              <a:t>.</a:t>
            </a:r>
          </a:p>
        </p:txBody>
      </p:sp>
    </p:spTree>
    <p:extLst>
      <p:ext uri="{BB962C8B-B14F-4D97-AF65-F5344CB8AC3E}">
        <p14:creationId xmlns:p14="http://schemas.microsoft.com/office/powerpoint/2010/main" val="2793550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886304" y="2298652"/>
            <a:ext cx="8411522"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R="0" lvl="0" algn="ctr" defTabSz="914400" rtl="0" eaLnBrk="0" fontAlgn="base" latinLnBrk="0" hangingPunct="0">
              <a:lnSpc>
                <a:spcPct val="100000"/>
              </a:lnSpc>
              <a:spcBef>
                <a:spcPct val="0"/>
              </a:spcBef>
              <a:spcAft>
                <a:spcPct val="0"/>
              </a:spcAft>
              <a:buClrTx/>
              <a:buSzTx/>
              <a:tabLst/>
            </a:pPr>
            <a:r>
              <a:rPr kumimoji="0" lang="en-US" altLang="en-US" sz="2000"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Question One</a:t>
            </a:r>
          </a:p>
          <a:p>
            <a:pPr marR="0" lvl="0" defTabSz="914400" rtl="0" eaLnBrk="0" fontAlgn="base" latinLnBrk="0" hangingPunct="0">
              <a:lnSpc>
                <a:spcPct val="100000"/>
              </a:lnSpc>
              <a:spcBef>
                <a:spcPct val="0"/>
              </a:spcBef>
              <a:spcAft>
                <a:spcPct val="0"/>
              </a:spcAft>
              <a:buClrTx/>
              <a:buSzTx/>
              <a:tabLst/>
            </a:pPr>
            <a:endParaRPr lang="en-US" altLang="en-US" sz="2000" dirty="0">
              <a:latin typeface="Arial" panose="020B0604020202020204" pitchFamily="34" charset="0"/>
              <a:ea typeface="Calibri" panose="020F0502020204030204" pitchFamily="34" charset="0"/>
              <a:cs typeface="Arial" panose="020B0604020202020204" pitchFamily="34" charset="0"/>
            </a:endParaRPr>
          </a:p>
          <a:p>
            <a:pPr marR="0" lvl="0" algn="ctr" defTabSz="914400" rtl="0" eaLnBrk="0" fontAlgn="base" latinLnBrk="0" hangingPunct="0">
              <a:lnSpc>
                <a:spcPct val="100000"/>
              </a:lnSpc>
              <a:spcBef>
                <a:spcPct val="0"/>
              </a:spcBef>
              <a:spcAft>
                <a:spcPct val="0"/>
              </a:spcAft>
              <a:buClrTx/>
              <a:buSzTx/>
              <a:tabLst/>
            </a:pPr>
            <a:r>
              <a:rPr kumimoji="0" lang="en-US" altLang="en-US" sz="2000" i="0"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What </a:t>
            </a:r>
            <a:r>
              <a:rPr kumimoji="0" lang="en-US" altLang="en-US" sz="2000" i="1"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must </a:t>
            </a:r>
            <a:r>
              <a:rPr kumimoji="0" lang="en-US" altLang="en-US" sz="2000"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BRAA do in terms of drug testing?</a:t>
            </a:r>
          </a:p>
          <a:p>
            <a:pPr marR="0" lvl="0" algn="just" defTabSz="914400" rtl="0" eaLnBrk="0" fontAlgn="base" latinLnBrk="0" hangingPunct="0">
              <a:lnSpc>
                <a:spcPct val="100000"/>
              </a:lnSpc>
              <a:spcBef>
                <a:spcPct val="0"/>
              </a:spcBef>
              <a:spcAft>
                <a:spcPct val="0"/>
              </a:spcAft>
              <a:buClrTx/>
              <a:buSzTx/>
              <a:tabLst/>
            </a:pPr>
            <a:endParaRPr kumimoji="0" lang="en-US" altLang="en-US" sz="20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17001664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03674" y="957681"/>
            <a:ext cx="8411522"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000" b="1" u="sng" dirty="0" smtClean="0"/>
              <a:t>Proposed Drug Policy Comparison</a:t>
            </a:r>
          </a:p>
          <a:p>
            <a:pPr algn="ctr"/>
            <a:endParaRPr lang="en-US" sz="2000" b="1" u="sng" dirty="0" smtClean="0"/>
          </a:p>
          <a:p>
            <a:r>
              <a:rPr lang="en-US" sz="2000" b="1" u="sng" dirty="0" smtClean="0"/>
              <a:t>Definitions……</a:t>
            </a:r>
          </a:p>
          <a:p>
            <a:endParaRPr lang="en-US" sz="2000" b="1" u="sng" dirty="0" smtClean="0"/>
          </a:p>
          <a:p>
            <a:pPr fontAlgn="base"/>
            <a:r>
              <a:rPr lang="en-US" sz="2000" dirty="0"/>
              <a:t>k. "Mandatory-testing position" means a job assignment in which a momentary lapse </a:t>
            </a:r>
            <a:r>
              <a:rPr lang="en-US" sz="2000" dirty="0" smtClean="0"/>
              <a:t>in attention </a:t>
            </a:r>
            <a:r>
              <a:rPr lang="en-US" sz="2000" dirty="0"/>
              <a:t>could result in injury or death to another person. </a:t>
            </a:r>
            <a:r>
              <a:rPr lang="en-US" sz="2000" dirty="0">
                <a:solidFill>
                  <a:srgbClr val="00B050"/>
                </a:solidFill>
              </a:rPr>
              <a:t>The Authority has </a:t>
            </a:r>
            <a:r>
              <a:rPr lang="en-US" sz="2000" dirty="0" smtClean="0">
                <a:solidFill>
                  <a:srgbClr val="00B050"/>
                </a:solidFill>
              </a:rPr>
              <a:t>determined any </a:t>
            </a:r>
            <a:r>
              <a:rPr lang="en-US" sz="2000" dirty="0">
                <a:solidFill>
                  <a:srgbClr val="00B050"/>
                </a:solidFill>
              </a:rPr>
              <a:t>position offered to a job applicant or held by an employee that is granted </a:t>
            </a:r>
            <a:r>
              <a:rPr lang="en-US" sz="2000" dirty="0" smtClean="0">
                <a:solidFill>
                  <a:srgbClr val="00B050"/>
                </a:solidFill>
              </a:rPr>
              <a:t>airfield driving </a:t>
            </a:r>
            <a:r>
              <a:rPr lang="en-US" sz="2000" dirty="0">
                <a:solidFill>
                  <a:srgbClr val="00B050"/>
                </a:solidFill>
              </a:rPr>
              <a:t>privileges is a mandatory-testing position.</a:t>
            </a:r>
            <a:r>
              <a:rPr lang="en-US" sz="2000" dirty="0"/>
              <a:t>	</a:t>
            </a:r>
            <a:endParaRPr lang="en-US" sz="2000" b="1" u="sng" dirty="0"/>
          </a:p>
          <a:p>
            <a:pPr fontAlgn="base"/>
            <a:endParaRPr lang="en-US" sz="2000" b="1" u="sng" dirty="0" smtClean="0"/>
          </a:p>
          <a:p>
            <a:pPr fontAlgn="base"/>
            <a:r>
              <a:rPr lang="en-US" sz="2000" dirty="0" smtClean="0"/>
              <a:t>p. "Safety-sensitive </a:t>
            </a:r>
            <a:r>
              <a:rPr lang="en-US" sz="2000" dirty="0"/>
              <a:t>function" means a function in which a drug impairment constitutes an immediate and direct threat to public health or safety, such as a function in which a momentary lapse in attention could result in injury or death to another person, or cause damage to Authority property </a:t>
            </a:r>
            <a:r>
              <a:rPr lang="en-US" sz="2000" dirty="0">
                <a:solidFill>
                  <a:srgbClr val="00B050"/>
                </a:solidFill>
              </a:rPr>
              <a:t>or the property of </a:t>
            </a:r>
            <a:r>
              <a:rPr lang="en-US" sz="2000" dirty="0" smtClean="0">
                <a:solidFill>
                  <a:srgbClr val="00B050"/>
                </a:solidFill>
              </a:rPr>
              <a:t>others. </a:t>
            </a:r>
            <a:r>
              <a:rPr lang="en-US" sz="2000" dirty="0" smtClean="0"/>
              <a:t>(</a:t>
            </a:r>
            <a:r>
              <a:rPr lang="en-US" sz="2000" i="1" dirty="0" smtClean="0"/>
              <a:t>There are cases that talk about property damage on a massive scale, but not in an individual context.)</a:t>
            </a:r>
            <a:endParaRPr lang="en-US" sz="2000" dirty="0">
              <a:solidFill>
                <a:srgbClr val="00B050"/>
              </a:solidFill>
            </a:endParaRPr>
          </a:p>
          <a:p>
            <a:pPr fontAlgn="base"/>
            <a:endParaRPr lang="en-US" sz="2000" dirty="0"/>
          </a:p>
        </p:txBody>
      </p:sp>
    </p:spTree>
    <p:extLst>
      <p:ext uri="{BB962C8B-B14F-4D97-AF65-F5344CB8AC3E}">
        <p14:creationId xmlns:p14="http://schemas.microsoft.com/office/powerpoint/2010/main" val="34253052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03674" y="1419348"/>
            <a:ext cx="8411522"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000" b="1" u="sng" dirty="0" smtClean="0"/>
              <a:t>Proposed Drug Policy Comparison</a:t>
            </a:r>
          </a:p>
          <a:p>
            <a:pPr algn="ctr"/>
            <a:endParaRPr lang="en-US" sz="2000" b="1" u="sng" dirty="0" smtClean="0"/>
          </a:p>
          <a:p>
            <a:pPr fontAlgn="base"/>
            <a:r>
              <a:rPr lang="en-US" sz="2000" b="1" dirty="0" smtClean="0"/>
              <a:t>General Statement</a:t>
            </a:r>
          </a:p>
          <a:p>
            <a:pPr fontAlgn="base"/>
            <a:endParaRPr lang="en-US" sz="2000" dirty="0"/>
          </a:p>
          <a:p>
            <a:pPr fontAlgn="base"/>
            <a:r>
              <a:rPr lang="en-US" sz="2000" dirty="0"/>
              <a:t>In order to achieve these desired standards, the Authority prohibits possession of alcohol and/or illegal drugs in Authority vehicles, illegal drugs from being brought on the airport premises, the use of alcohol and/or illegal drugs during the workday, the unlawful manufacture, distribution, dispensation or use of alcohol or controlled substances in the workplace, and further prohibits Authority employees from working while impaired or under the influence of legal or illegal drugs, alcohol, and other substances.</a:t>
            </a:r>
          </a:p>
          <a:p>
            <a:endParaRPr lang="en-US" sz="2000" dirty="0">
              <a:solidFill>
                <a:srgbClr val="00B050"/>
              </a:solidFill>
            </a:endParaRPr>
          </a:p>
          <a:p>
            <a:pPr fontAlgn="base"/>
            <a:r>
              <a:rPr lang="en-US" sz="2000" i="1" dirty="0" smtClean="0"/>
              <a:t>What about possession of alcohol on the airport premises? How do you define workday? What about people who are “on call”?</a:t>
            </a:r>
            <a:endParaRPr lang="en-US" sz="2000" i="1" dirty="0"/>
          </a:p>
        </p:txBody>
      </p:sp>
    </p:spTree>
    <p:extLst>
      <p:ext uri="{BB962C8B-B14F-4D97-AF65-F5344CB8AC3E}">
        <p14:creationId xmlns:p14="http://schemas.microsoft.com/office/powerpoint/2010/main" val="14747466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03674" y="1265460"/>
            <a:ext cx="841152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000" b="1" u="sng" dirty="0" smtClean="0"/>
              <a:t>Proposed Drug Policy Comparison</a:t>
            </a:r>
          </a:p>
          <a:p>
            <a:pPr algn="ctr"/>
            <a:endParaRPr lang="en-US" sz="2000" b="1" dirty="0" smtClean="0"/>
          </a:p>
          <a:p>
            <a:pPr algn="just"/>
            <a:r>
              <a:rPr lang="en-US" sz="2000" dirty="0" smtClean="0"/>
              <a:t>Authority </a:t>
            </a:r>
            <a:r>
              <a:rPr lang="en-US" sz="2000" dirty="0"/>
              <a:t>employees must notify their supervisor, before beginning work, </a:t>
            </a:r>
            <a:r>
              <a:rPr lang="en-US" sz="2000" dirty="0">
                <a:solidFill>
                  <a:schemeClr val="accent2"/>
                </a:solidFill>
              </a:rPr>
              <a:t>when they are taking any medication prescribed or purchased over-the-counter which has potential to interfere with the safe and effective performance of duties, the operation of vehicles or equipment, or personal safety. </a:t>
            </a:r>
            <a:r>
              <a:rPr lang="en-US" sz="2000" dirty="0"/>
              <a:t>If such medications are being used, the employee shall be required to receive clearance from the prescribing physician or other certified medical provider at their own expense and during off-duty hours. Failure to report such use or to request and receive proper clearance shall result in disciplinary action up to and including termination of employment</a:t>
            </a:r>
            <a:r>
              <a:rPr lang="en-US" sz="2000" dirty="0" smtClean="0"/>
              <a:t>.</a:t>
            </a:r>
          </a:p>
          <a:p>
            <a:pPr algn="just"/>
            <a:endParaRPr lang="en-US" sz="2000" dirty="0"/>
          </a:p>
          <a:p>
            <a:pPr algn="just"/>
            <a:r>
              <a:rPr lang="en-US" sz="2000" i="1" dirty="0" smtClean="0"/>
              <a:t>Need to consider privacy and overbreadth issues. Also should consider potential for “perceived as” disability claims.</a:t>
            </a:r>
            <a:endParaRPr lang="en-US" sz="2000" i="1" dirty="0"/>
          </a:p>
          <a:p>
            <a:pPr algn="ctr"/>
            <a:endParaRPr lang="en-US" sz="2000" b="1" u="sng" dirty="0" smtClean="0"/>
          </a:p>
        </p:txBody>
      </p:sp>
    </p:spTree>
    <p:extLst>
      <p:ext uri="{BB962C8B-B14F-4D97-AF65-F5344CB8AC3E}">
        <p14:creationId xmlns:p14="http://schemas.microsoft.com/office/powerpoint/2010/main" val="365031487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03674" y="803797"/>
            <a:ext cx="8411522"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000" b="1" u="sng" dirty="0" smtClean="0"/>
              <a:t>Proposed Drug Policy Comparison</a:t>
            </a:r>
          </a:p>
          <a:p>
            <a:pPr algn="ctr"/>
            <a:endParaRPr lang="en-US" sz="2000" b="1" dirty="0" smtClean="0"/>
          </a:p>
          <a:p>
            <a:pPr algn="just"/>
            <a:r>
              <a:rPr lang="en-US" sz="2000" dirty="0"/>
              <a:t>Directors and Supervisors who are notified of an employee's use of legally prescribed and over the-counter medications having the effects outlined above </a:t>
            </a:r>
            <a:r>
              <a:rPr lang="en-US" sz="2000" dirty="0">
                <a:solidFill>
                  <a:schemeClr val="accent2"/>
                </a:solidFill>
              </a:rPr>
              <a:t>are responsible for ensuring that the employee does not perform a safety sensitive function until the employee ceases taking the medication or receives clearance from the prescribing physician. </a:t>
            </a:r>
            <a:r>
              <a:rPr lang="en-US" sz="2000" dirty="0"/>
              <a:t>Supervisors who fail to remove the employee from performing a safety-sensitive function </a:t>
            </a:r>
            <a:r>
              <a:rPr lang="en-US" sz="2000" dirty="0">
                <a:solidFill>
                  <a:schemeClr val="accent2"/>
                </a:solidFill>
              </a:rPr>
              <a:t>or a potentially hazardous safety situation may receive disciplinary action up to and including termination of employment. Questions regarding the employee's ability to safely operate vehicle or equipment while using prescribed medications must be directed to the department director and Executive Director immediately</a:t>
            </a:r>
            <a:r>
              <a:rPr lang="en-US" sz="2000" dirty="0" smtClean="0">
                <a:solidFill>
                  <a:schemeClr val="accent2"/>
                </a:solidFill>
              </a:rPr>
              <a:t>.</a:t>
            </a:r>
          </a:p>
          <a:p>
            <a:pPr algn="just"/>
            <a:endParaRPr lang="en-US" sz="2000" dirty="0"/>
          </a:p>
          <a:p>
            <a:pPr algn="just"/>
            <a:r>
              <a:rPr lang="en-US" sz="2000" i="1" dirty="0" smtClean="0"/>
              <a:t>Need to consider overbreadth, potential ADA issues, and creating potential liability under a negligent hiring, retention, or supervision theory.</a:t>
            </a:r>
            <a:endParaRPr lang="en-US" sz="2000" i="1" dirty="0"/>
          </a:p>
          <a:p>
            <a:pPr algn="ctr"/>
            <a:endParaRPr lang="en-US" sz="2000" b="1" u="sng" dirty="0" smtClean="0"/>
          </a:p>
        </p:txBody>
      </p:sp>
    </p:spTree>
    <p:extLst>
      <p:ext uri="{BB962C8B-B14F-4D97-AF65-F5344CB8AC3E}">
        <p14:creationId xmlns:p14="http://schemas.microsoft.com/office/powerpoint/2010/main" val="29739832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03674" y="1573241"/>
            <a:ext cx="8411522"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000" b="1" u="sng" dirty="0" smtClean="0"/>
              <a:t>Proposed Drug Policy Comparison</a:t>
            </a:r>
          </a:p>
          <a:p>
            <a:pPr algn="ctr"/>
            <a:endParaRPr lang="en-US" sz="2000" dirty="0" smtClean="0"/>
          </a:p>
          <a:p>
            <a:pPr algn="just"/>
            <a:r>
              <a:rPr lang="en-US" sz="2000" dirty="0" smtClean="0"/>
              <a:t>Random </a:t>
            </a:r>
            <a:r>
              <a:rPr lang="en-US" sz="2000" dirty="0"/>
              <a:t>Testing: An employee holding a mandatory-testing position is subject to random testing. Random test dates and times will not be announced and will be spread reasonably throughout the year. The Executive Director, or designee, is responsible for coordinating the random testing and contacting the selected employee's department director. </a:t>
            </a:r>
            <a:r>
              <a:rPr lang="en-US" sz="2000" dirty="0">
                <a:solidFill>
                  <a:schemeClr val="accent2"/>
                </a:solidFill>
              </a:rPr>
              <a:t>Each employee may be tested once per year on a random basis.</a:t>
            </a:r>
            <a:r>
              <a:rPr lang="en-US" sz="2000" dirty="0"/>
              <a:t> Testing shall not be used as a means of harassment or administered in any form so as to intentionally create conflict</a:t>
            </a:r>
            <a:r>
              <a:rPr lang="en-US" sz="2000" dirty="0" smtClean="0"/>
              <a:t>.</a:t>
            </a:r>
          </a:p>
          <a:p>
            <a:pPr algn="just"/>
            <a:endParaRPr lang="en-US" sz="2000" dirty="0"/>
          </a:p>
          <a:p>
            <a:pPr algn="just"/>
            <a:r>
              <a:rPr lang="en-US" sz="2000" i="1" dirty="0" smtClean="0"/>
              <a:t>Recall FAA’s guidance that each employee must have an equal chance of being selected at each random test.</a:t>
            </a:r>
            <a:endParaRPr lang="en-US" sz="2000" i="1" dirty="0"/>
          </a:p>
          <a:p>
            <a:pPr algn="ctr"/>
            <a:endParaRPr lang="en-US" sz="2000" b="1" dirty="0" smtClean="0"/>
          </a:p>
        </p:txBody>
      </p:sp>
    </p:spTree>
    <p:extLst>
      <p:ext uri="{BB962C8B-B14F-4D97-AF65-F5344CB8AC3E}">
        <p14:creationId xmlns:p14="http://schemas.microsoft.com/office/powerpoint/2010/main" val="352015083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703674" y="1265468"/>
            <a:ext cx="8411522" cy="50167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a:r>
              <a:rPr lang="en-US" sz="2000" b="1" u="sng" dirty="0" smtClean="0"/>
              <a:t>Proposed Drug Policy Comparison</a:t>
            </a:r>
          </a:p>
          <a:p>
            <a:pPr algn="ctr"/>
            <a:endParaRPr lang="en-US" sz="2000" dirty="0" smtClean="0"/>
          </a:p>
          <a:p>
            <a:pPr algn="just"/>
            <a:r>
              <a:rPr lang="en-US" sz="2000" dirty="0" smtClean="0"/>
              <a:t>(h) Alcohol </a:t>
            </a:r>
            <a:r>
              <a:rPr lang="en-US" sz="2000" dirty="0"/>
              <a:t>testing shall be conducted by </a:t>
            </a:r>
            <a:r>
              <a:rPr lang="en-US" sz="2000" dirty="0">
                <a:solidFill>
                  <a:schemeClr val="accent2"/>
                </a:solidFill>
              </a:rPr>
              <a:t>blood test</a:t>
            </a:r>
            <a:r>
              <a:rPr lang="en-US" sz="2000" dirty="0"/>
              <a:t> in the event of alleged alcohol use in addition to the urine drug </a:t>
            </a:r>
            <a:r>
              <a:rPr lang="en-US" sz="2000" dirty="0" smtClean="0"/>
              <a:t>screen.</a:t>
            </a:r>
          </a:p>
          <a:p>
            <a:pPr algn="just"/>
            <a:endParaRPr lang="en-US" sz="2000" b="1" dirty="0"/>
          </a:p>
          <a:p>
            <a:pPr algn="just"/>
            <a:r>
              <a:rPr lang="en-US" sz="2000" i="1" dirty="0" smtClean="0"/>
              <a:t>Recall that intrusiveness is part of the analysis of reasonableness.</a:t>
            </a:r>
          </a:p>
          <a:p>
            <a:pPr algn="just"/>
            <a:endParaRPr lang="en-US" sz="2000" i="1" dirty="0"/>
          </a:p>
          <a:p>
            <a:pPr algn="just"/>
            <a:r>
              <a:rPr lang="en-US" sz="2000" i="1" dirty="0" smtClean="0"/>
              <a:t>Protocol in the event of a positive test:  Many cases observe the testing which does not penalize the employee until the testing is confirmed through re-testing or some other verification process are more reasonable. It is unclear in the proposed policy whether a “positive result” requires verification as set forth in the Medical Review Officer provisions.  The wording in the procedure section needs to be more explicit.</a:t>
            </a:r>
          </a:p>
          <a:p>
            <a:pPr algn="just"/>
            <a:endParaRPr lang="en-US" sz="2000" i="1" dirty="0"/>
          </a:p>
          <a:p>
            <a:pPr algn="just"/>
            <a:r>
              <a:rPr lang="en-US" sz="2000" i="1" dirty="0" smtClean="0"/>
              <a:t>Also, the notice and education procedures need to be more explicit.</a:t>
            </a:r>
          </a:p>
        </p:txBody>
      </p:sp>
    </p:spTree>
    <p:extLst>
      <p:ext uri="{BB962C8B-B14F-4D97-AF65-F5344CB8AC3E}">
        <p14:creationId xmlns:p14="http://schemas.microsoft.com/office/powerpoint/2010/main" val="304120904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06690" y="1126778"/>
            <a:ext cx="8411522"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BRAA is not </a:t>
            </a:r>
            <a:r>
              <a:rPr kumimoji="0" lang="en-US" altLang="en-US" sz="2000" b="1" i="1"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required</a:t>
            </a:r>
            <a:r>
              <a:rPr kumimoji="0" lang="en-US" altLang="en-US" sz="2000" b="1"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 to do random</a:t>
            </a:r>
            <a:r>
              <a:rPr kumimoji="0" lang="en-US" altLang="en-US" sz="2000" b="1"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or pre-employment drug tests.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00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Boca Raton Airport (KRCT) / the Boca Raton Airport Authority (the “Authority”) has received federal funds for various airport projects under the FAA-run Airport Improvement Program (AIP). A condition of receiving such funds is that the Authority agreed to certain assurances that are embodied in a summary document called “Airport Sponsor Assurances,” which are commonly referred to in the industry as “Grant Assurances.”  </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sz="2000" dirty="0">
              <a:latin typeface="Arial" panose="020B0604020202020204" pitchFamily="34" charset="0"/>
              <a:ea typeface="Calibri" panose="020F0502020204030204" pitchFamily="34" charset="0"/>
              <a:cs typeface="Arial" panose="020B0604020202020204" pitchFamily="34" charset="0"/>
            </a:endParaRPr>
          </a:p>
          <a:p>
            <a:pPr lvl="0" eaLnBrk="0" fontAlgn="base" hangingPunct="0">
              <a:spcBef>
                <a:spcPct val="0"/>
              </a:spcBef>
              <a:spcAft>
                <a:spcPct val="0"/>
              </a:spcAft>
            </a:pPr>
            <a:r>
              <a:rPr lang="en-US" altLang="en-US" sz="2000" dirty="0">
                <a:latin typeface="Arial" panose="020B0604020202020204" pitchFamily="34" charset="0"/>
                <a:ea typeface="Calibri" panose="020F0502020204030204" pitchFamily="34" charset="0"/>
                <a:cs typeface="Arial" panose="020B0604020202020204" pitchFamily="34" charset="0"/>
              </a:rPr>
              <a:t>One of those Grant Assurances (Grant Assurance 1) obligates the Authority to abide by the Drug-Free Workplace Act of 1988 (41 U.S.C. 702 – </a:t>
            </a:r>
            <a:r>
              <a:rPr lang="en-US" altLang="en-US" sz="2000" dirty="0" smtClean="0">
                <a:latin typeface="Arial" panose="020B0604020202020204" pitchFamily="34" charset="0"/>
                <a:ea typeface="Calibri" panose="020F0502020204030204" pitchFamily="34" charset="0"/>
                <a:cs typeface="Arial" panose="020B0604020202020204" pitchFamily="34" charset="0"/>
              </a:rPr>
              <a:t>706 renumbered as 41 U.S.C. 8103). </a:t>
            </a:r>
            <a:endParaRPr lang="en-US" altLang="en-US" sz="2000" dirty="0">
              <a:latin typeface="Arial" panose="020B0604020202020204" pitchFamily="34" charset="0"/>
              <a:cs typeface="Arial" panose="020B0604020202020204" pitchFamily="34" charset="0"/>
            </a:endParaRPr>
          </a:p>
          <a:p>
            <a:pPr lvl="0" eaLnBrk="0" fontAlgn="base" hangingPunct="0">
              <a:spcBef>
                <a:spcPct val="0"/>
              </a:spcBef>
              <a:spcAft>
                <a:spcPct val="0"/>
              </a:spcAft>
            </a:pPr>
            <a:r>
              <a:rPr lang="en-US" altLang="en-US" sz="2000" dirty="0">
                <a:latin typeface="Arial" panose="020B0604020202020204" pitchFamily="34" charset="0"/>
                <a:ea typeface="Calibri" panose="020F0502020204030204" pitchFamily="34" charset="0"/>
                <a:cs typeface="Arial" panose="020B0604020202020204" pitchFamily="34" charset="0"/>
              </a:rPr>
              <a:t> </a:t>
            </a:r>
          </a:p>
          <a:p>
            <a:pPr lvl="0" algn="just" eaLnBrk="0" fontAlgn="base" hangingPunct="0">
              <a:spcBef>
                <a:spcPct val="0"/>
              </a:spcBef>
              <a:spcAft>
                <a:spcPct val="0"/>
              </a:spcAft>
            </a:pPr>
            <a:r>
              <a:rPr lang="en-US" altLang="en-US" sz="2000" dirty="0">
                <a:latin typeface="Arial" panose="020B0604020202020204" pitchFamily="34" charset="0"/>
                <a:ea typeface="Calibri" panose="020F0502020204030204" pitchFamily="34" charset="0"/>
                <a:cs typeface="Arial" panose="020B0604020202020204" pitchFamily="34" charset="0"/>
              </a:rPr>
              <a:t>The Drug-Free Workplace </a:t>
            </a:r>
            <a:r>
              <a:rPr lang="en-US" altLang="en-US" sz="2000" dirty="0" smtClean="0">
                <a:latin typeface="Arial" panose="020B0604020202020204" pitchFamily="34" charset="0"/>
                <a:ea typeface="Calibri" panose="020F0502020204030204" pitchFamily="34" charset="0"/>
                <a:cs typeface="Arial" panose="020B0604020202020204" pitchFamily="34" charset="0"/>
              </a:rPr>
              <a:t>Act </a:t>
            </a:r>
            <a:r>
              <a:rPr lang="en-US" altLang="en-US" sz="2000" dirty="0">
                <a:latin typeface="Arial" panose="020B0604020202020204" pitchFamily="34" charset="0"/>
                <a:ea typeface="Calibri" panose="020F0502020204030204" pitchFamily="34" charset="0"/>
                <a:cs typeface="Arial" panose="020B0604020202020204" pitchFamily="34" charset="0"/>
              </a:rPr>
              <a:t>does not require drug testing.  However, </a:t>
            </a:r>
            <a:r>
              <a:rPr lang="en-US" altLang="en-US" sz="2000" dirty="0" smtClean="0">
                <a:latin typeface="Arial" panose="020B0604020202020204" pitchFamily="34" charset="0"/>
                <a:ea typeface="Calibri" panose="020F0502020204030204" pitchFamily="34" charset="0"/>
                <a:cs typeface="Arial" panose="020B0604020202020204" pitchFamily="34" charset="0"/>
              </a:rPr>
              <a:t>recipients </a:t>
            </a:r>
            <a:r>
              <a:rPr lang="en-US" altLang="en-US" sz="2000" dirty="0">
                <a:latin typeface="Arial" panose="020B0604020202020204" pitchFamily="34" charset="0"/>
                <a:ea typeface="Calibri" panose="020F0502020204030204" pitchFamily="34" charset="0"/>
                <a:cs typeface="Arial" panose="020B0604020202020204" pitchFamily="34" charset="0"/>
              </a:rPr>
              <a:t>of federal DOT grants “must make a good faith effort, on a continuing basis, to maintain a drug-free workplace.” 49 C.F.R. § 32.200(a). </a:t>
            </a:r>
            <a:endParaRPr kumimoji="0" lang="en-US" altLang="en-US" sz="200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21258182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06690" y="1373004"/>
            <a:ext cx="9604818" cy="48320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Elements of a Drug-Free Workplace</a:t>
            </a:r>
            <a:r>
              <a:rPr kumimoji="0" lang="en-US" altLang="en-US" i="0" u="sng"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Under the Federal Program</a:t>
            </a:r>
            <a:r>
              <a:rPr kumimoji="0" lang="en-US" altLang="en-US" i="0" u="none" strike="noStrike" cap="none" normalizeH="0" dirty="0" smtClean="0">
                <a:ln>
                  <a:noFill/>
                </a:ln>
                <a:effectLst/>
                <a:latin typeface="Arial" panose="020B0604020202020204" pitchFamily="34" charset="0"/>
                <a:ea typeface="Calibri" panose="020F0502020204030204" pitchFamily="34" charset="0"/>
                <a:cs typeface="Arial" panose="020B0604020202020204" pitchFamily="34" charset="0"/>
              </a:rPr>
              <a:t> (41 U.S.C.A. Sec. 8103)</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smtClean="0">
                <a:latin typeface="Arial" panose="020B0604020202020204" pitchFamily="34" charset="0"/>
                <a:ea typeface="Calibri" panose="020F0502020204030204" pitchFamily="34" charset="0"/>
                <a:cs typeface="Arial" panose="020B0604020202020204" pitchFamily="34" charset="0"/>
              </a:rPr>
              <a:t>The </a:t>
            </a:r>
            <a:r>
              <a:rPr lang="en-US" altLang="en-US" dirty="0">
                <a:latin typeface="Arial" panose="020B0604020202020204" pitchFamily="34" charset="0"/>
                <a:ea typeface="Calibri" panose="020F0502020204030204" pitchFamily="34" charset="0"/>
                <a:cs typeface="Arial" panose="020B0604020202020204" pitchFamily="34" charset="0"/>
              </a:rPr>
              <a:t>publication of a drug-free workplace statement, </a:t>
            </a:r>
            <a:r>
              <a:rPr lang="en-US" altLang="en-US" dirty="0" smtClean="0">
                <a:latin typeface="Arial" panose="020B0604020202020204" pitchFamily="34" charset="0"/>
                <a:ea typeface="Calibri" panose="020F0502020204030204" pitchFamily="34" charset="0"/>
                <a:cs typeface="Arial" panose="020B0604020202020204" pitchFamily="34" charset="0"/>
              </a:rPr>
              <a:t>which notifies employees that unlawful manufacture, distribution, dispensation, possession, or use of a controlled substance is prohibited in the workplace and specifying the actions that will be taken against employees for violations, and providing a copy to employees;</a:t>
            </a:r>
          </a:p>
          <a:p>
            <a:pPr marR="0" lvl="0" algn="just" defTabSz="914400" rtl="0" eaLnBrk="0" fontAlgn="base" latinLnBrk="0" hangingPunct="0">
              <a:lnSpc>
                <a:spcPct val="100000"/>
              </a:lnSpc>
              <a:spcBef>
                <a:spcPct val="0"/>
              </a:spcBef>
              <a:spcAft>
                <a:spcPct val="0"/>
              </a:spcAft>
              <a:buClrTx/>
              <a:buSzTx/>
              <a:tabLst/>
            </a:pPr>
            <a:endParaRPr lang="en-US" altLang="en-US" dirty="0" smtClean="0">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US" altLang="en-US" dirty="0" smtClean="0">
                <a:latin typeface="Arial" panose="020B0604020202020204" pitchFamily="34" charset="0"/>
                <a:ea typeface="Calibri" panose="020F0502020204030204" pitchFamily="34" charset="0"/>
                <a:cs typeface="Arial" panose="020B0604020202020204" pitchFamily="34" charset="0"/>
              </a:rPr>
              <a:t> The establishment </a:t>
            </a:r>
            <a:r>
              <a:rPr lang="en-US" altLang="en-US" dirty="0">
                <a:latin typeface="Arial" panose="020B0604020202020204" pitchFamily="34" charset="0"/>
                <a:ea typeface="Calibri" panose="020F0502020204030204" pitchFamily="34" charset="0"/>
                <a:cs typeface="Arial" panose="020B0604020202020204" pitchFamily="34" charset="0"/>
              </a:rPr>
              <a:t>of a drug-free awareness </a:t>
            </a:r>
            <a:r>
              <a:rPr lang="en-US" altLang="en-US" dirty="0" smtClean="0">
                <a:latin typeface="Arial" panose="020B0604020202020204" pitchFamily="34" charset="0"/>
                <a:ea typeface="Calibri" panose="020F0502020204030204" pitchFamily="34" charset="0"/>
                <a:cs typeface="Arial" panose="020B0604020202020204" pitchFamily="34" charset="0"/>
              </a:rPr>
              <a:t>program</a:t>
            </a:r>
            <a:r>
              <a:rPr lang="en-US" altLang="en-US" dirty="0">
                <a:latin typeface="Arial" panose="020B0604020202020204" pitchFamily="34" charset="0"/>
                <a:ea typeface="Calibri" panose="020F0502020204030204" pitchFamily="34" charset="0"/>
                <a:cs typeface="Arial" panose="020B0604020202020204" pitchFamily="34" charset="0"/>
              </a:rPr>
              <a:t> </a:t>
            </a:r>
            <a:r>
              <a:rPr lang="en-US" altLang="en-US" dirty="0" smtClean="0">
                <a:latin typeface="Arial" panose="020B0604020202020204" pitchFamily="34" charset="0"/>
                <a:ea typeface="Calibri" panose="020F0502020204030204" pitchFamily="34" charset="0"/>
                <a:cs typeface="Arial" panose="020B0604020202020204" pitchFamily="34" charset="0"/>
              </a:rPr>
              <a:t>that informs employees about:</a:t>
            </a:r>
          </a:p>
          <a:p>
            <a:pPr marL="800100" lvl="1" indent="-342900" algn="just" eaLnBrk="0" fontAlgn="base" hangingPunct="0">
              <a:spcBef>
                <a:spcPct val="0"/>
              </a:spcBef>
              <a:spcAft>
                <a:spcPct val="0"/>
              </a:spcAft>
              <a:buFont typeface="Arial" panose="020B0604020202020204" pitchFamily="34" charset="0"/>
              <a:buChar char="•"/>
            </a:pPr>
            <a:r>
              <a:rPr lang="en-US" altLang="en-US" dirty="0" smtClean="0">
                <a:latin typeface="Arial" panose="020B0604020202020204" pitchFamily="34" charset="0"/>
                <a:cs typeface="Arial" panose="020B0604020202020204" pitchFamily="34" charset="0"/>
              </a:rPr>
              <a:t>The dangers of drug abuse in the workplace</a:t>
            </a:r>
          </a:p>
          <a:p>
            <a:pPr marL="800100" lvl="1" indent="-342900" algn="just" eaLnBrk="0" fontAlgn="base" hangingPunct="0">
              <a:spcBef>
                <a:spcPct val="0"/>
              </a:spcBef>
              <a:spcAft>
                <a:spcPct val="0"/>
              </a:spcAft>
              <a:buFont typeface="Arial" panose="020B0604020202020204" pitchFamily="34" charset="0"/>
              <a:buChar char="•"/>
            </a:pPr>
            <a:r>
              <a:rPr kumimoji="0" lang="en-US" altLang="en-US" i="0" u="none" strike="noStrike" cap="none" normalizeH="0" baseline="0" dirty="0" smtClean="0">
                <a:ln>
                  <a:noFill/>
                </a:ln>
                <a:effectLst/>
                <a:latin typeface="Arial" panose="020B0604020202020204" pitchFamily="34" charset="0"/>
                <a:cs typeface="Arial" panose="020B0604020202020204" pitchFamily="34" charset="0"/>
              </a:rPr>
              <a:t>The</a:t>
            </a:r>
            <a:r>
              <a:rPr kumimoji="0" lang="en-US" altLang="en-US" i="0" u="none" strike="noStrike" cap="none" normalizeH="0" dirty="0" smtClean="0">
                <a:ln>
                  <a:noFill/>
                </a:ln>
                <a:effectLst/>
                <a:latin typeface="Arial" panose="020B0604020202020204" pitchFamily="34" charset="0"/>
                <a:cs typeface="Arial" panose="020B0604020202020204" pitchFamily="34" charset="0"/>
              </a:rPr>
              <a:t> grantee’s policy of maintaining a drug-free workplace</a:t>
            </a:r>
          </a:p>
          <a:p>
            <a:pPr marL="800100" lvl="1" indent="-342900" algn="just" eaLnBrk="0" fontAlgn="base" hangingPunct="0">
              <a:spcBef>
                <a:spcPct val="0"/>
              </a:spcBef>
              <a:spcAft>
                <a:spcPct val="0"/>
              </a:spcAft>
              <a:buFont typeface="Arial" panose="020B0604020202020204" pitchFamily="34" charset="0"/>
              <a:buChar char="•"/>
            </a:pPr>
            <a:r>
              <a:rPr lang="en-US" altLang="en-US" baseline="0" dirty="0" smtClean="0">
                <a:latin typeface="Arial" panose="020B0604020202020204" pitchFamily="34" charset="0"/>
                <a:cs typeface="Arial" panose="020B0604020202020204" pitchFamily="34" charset="0"/>
              </a:rPr>
              <a:t>Available drug counseling, rehabilitation, and employee assistance programs; and</a:t>
            </a:r>
          </a:p>
          <a:p>
            <a:pPr marL="800100" lvl="1" indent="-342900" algn="just" eaLnBrk="0" fontAlgn="base" hangingPunct="0">
              <a:spcBef>
                <a:spcPct val="0"/>
              </a:spcBef>
              <a:spcAft>
                <a:spcPct val="0"/>
              </a:spcAft>
              <a:buFont typeface="Arial" panose="020B0604020202020204" pitchFamily="34" charset="0"/>
              <a:buChar char="•"/>
            </a:pPr>
            <a:r>
              <a:rPr kumimoji="0" lang="en-US" altLang="en-US" i="0" u="none" strike="noStrike" cap="none" normalizeH="0" dirty="0" smtClean="0">
                <a:ln>
                  <a:noFill/>
                </a:ln>
                <a:effectLst/>
                <a:latin typeface="Arial" panose="020B0604020202020204" pitchFamily="34" charset="0"/>
                <a:cs typeface="Arial" panose="020B0604020202020204" pitchFamily="34" charset="0"/>
              </a:rPr>
              <a:t>The penalties that may be imposed on employees for drug abuse violations</a:t>
            </a:r>
          </a:p>
          <a:p>
            <a:pPr lvl="1" algn="just" eaLnBrk="0" fontAlgn="base" hangingPunct="0">
              <a:spcBef>
                <a:spcPct val="0"/>
              </a:spcBef>
              <a:spcAft>
                <a:spcPct val="0"/>
              </a:spcAft>
            </a:pPr>
            <a:endParaRPr kumimoji="0" lang="en-US" altLang="en-US" i="0" u="none" strike="noStrike" cap="none" normalizeH="0" dirty="0" smtClean="0">
              <a:ln>
                <a:noFill/>
              </a:ln>
              <a:effectLst/>
              <a:latin typeface="Arial" panose="020B0604020202020204" pitchFamily="34" charset="0"/>
              <a:cs typeface="Arial" panose="020B0604020202020204" pitchFamily="34" charset="0"/>
            </a:endParaRPr>
          </a:p>
          <a:p>
            <a:pPr marL="342900" indent="-342900" algn="just" eaLnBrk="0" fontAlgn="base" hangingPunct="0">
              <a:spcBef>
                <a:spcPct val="0"/>
              </a:spcBef>
              <a:spcAft>
                <a:spcPct val="0"/>
              </a:spcAft>
              <a:buFont typeface="Arial" panose="020B0604020202020204" pitchFamily="34" charset="0"/>
              <a:buChar char="•"/>
            </a:pPr>
            <a:r>
              <a:rPr lang="en-US" altLang="en-US" dirty="0" smtClean="0">
                <a:latin typeface="Arial" panose="020B0604020202020204" pitchFamily="34" charset="0"/>
                <a:cs typeface="Arial" panose="020B0604020202020204" pitchFamily="34" charset="0"/>
              </a:rPr>
              <a:t>Requiring employees to notify the employer of any criminal drug statute convictions for a violation occurring in the workplace no later than 5 days after conviction and imposing a sanction or requiring drug abuse assistance for such convictions;</a:t>
            </a:r>
          </a:p>
          <a:p>
            <a:pPr algn="just" eaLnBrk="0" fontAlgn="base" hangingPunct="0">
              <a:spcBef>
                <a:spcPct val="0"/>
              </a:spcBef>
              <a:spcAft>
                <a:spcPct val="0"/>
              </a:spcAft>
            </a:pPr>
            <a:endParaRPr kumimoji="0" lang="en-US" altLang="en-US" sz="2000" i="0" u="none" strike="noStrike" cap="none" normalizeH="0" dirty="0" smtClean="0">
              <a:ln>
                <a:noFill/>
              </a:ln>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771180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665997" y="1129700"/>
            <a:ext cx="9604818" cy="1231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b="1" i="0" u="sng"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Current Policy in the Employee Handbook (p. 38):</a:t>
            </a: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n-US" altLang="en-US" dirty="0" smtClean="0">
              <a:latin typeface="Arial" panose="020B0604020202020204" pitchFamily="34" charset="0"/>
              <a:cs typeface="Arial" panose="020B0604020202020204" pitchFamily="34" charset="0"/>
            </a:endParaRPr>
          </a:p>
          <a:p>
            <a:pPr algn="just" eaLnBrk="0" fontAlgn="base" hangingPunct="0">
              <a:spcBef>
                <a:spcPct val="0"/>
              </a:spcBef>
              <a:spcAft>
                <a:spcPct val="0"/>
              </a:spcAft>
            </a:pPr>
            <a:endParaRPr kumimoji="0" lang="en-US" altLang="en-US" sz="2000" i="0" u="none" strike="noStrike" cap="none" normalizeH="0" dirty="0" smtClean="0">
              <a:ln>
                <a:noFill/>
              </a:ln>
              <a:effectLst/>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3"/>
          <a:stretch>
            <a:fillRect/>
          </a:stretch>
        </p:blipFill>
        <p:spPr>
          <a:xfrm>
            <a:off x="856273" y="1693061"/>
            <a:ext cx="9543321" cy="4435260"/>
          </a:xfrm>
          <a:prstGeom prst="rect">
            <a:avLst/>
          </a:prstGeom>
        </p:spPr>
      </p:pic>
    </p:spTree>
    <p:extLst>
      <p:ext uri="{BB962C8B-B14F-4D97-AF65-F5344CB8AC3E}">
        <p14:creationId xmlns:p14="http://schemas.microsoft.com/office/powerpoint/2010/main" val="40437994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1086329" y="1040531"/>
            <a:ext cx="8411522" cy="47089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00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rPr>
              <a:t>The current BRAA policy:</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000" i="0" u="none" strike="noStrike" cap="none" normalizeH="0" baseline="0" dirty="0" smtClean="0">
              <a:ln>
                <a:noFill/>
              </a:ln>
              <a:effectLst/>
              <a:latin typeface="Arial" panose="020B0604020202020204" pitchFamily="34" charset="0"/>
              <a:ea typeface="Calibri" panose="020F050202020403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lang="en-US" altLang="en-US" sz="2000" dirty="0" smtClean="0">
                <a:latin typeface="Arial" panose="020B0604020202020204" pitchFamily="34" charset="0"/>
                <a:cs typeface="Arial" panose="020B0604020202020204" pitchFamily="34" charset="0"/>
              </a:rPr>
              <a:t>Contains the drug-free workplace statement</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kumimoji="0" lang="en-US" altLang="en-US" sz="2000" i="0" u="none" strike="noStrike" cap="none" normalizeH="0" baseline="0" dirty="0" smtClean="0">
                <a:ln>
                  <a:noFill/>
                </a:ln>
                <a:effectLst/>
                <a:latin typeface="Arial" panose="020B0604020202020204" pitchFamily="34" charset="0"/>
                <a:cs typeface="Arial" panose="020B0604020202020204" pitchFamily="34" charset="0"/>
              </a:rPr>
              <a:t>Provides a copy of the statement to the employee.</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ü"/>
              <a:tabLst/>
            </a:pPr>
            <a:r>
              <a:rPr lang="en-US" altLang="en-US" sz="2000" dirty="0" smtClean="0">
                <a:latin typeface="Arial" panose="020B0604020202020204" pitchFamily="34" charset="0"/>
                <a:cs typeface="Arial" panose="020B0604020202020204" pitchFamily="34" charset="0"/>
              </a:rPr>
              <a:t>Advises employee of penalties for violating drug-free workplace policies.</a:t>
            </a:r>
          </a:p>
          <a:p>
            <a:pPr marR="0" lvl="0" algn="just" defTabSz="914400" rtl="0" eaLnBrk="0" fontAlgn="base" latinLnBrk="0" hangingPunct="0">
              <a:lnSpc>
                <a:spcPct val="100000"/>
              </a:lnSpc>
              <a:spcBef>
                <a:spcPct val="0"/>
              </a:spcBef>
              <a:spcAft>
                <a:spcPct val="0"/>
              </a:spcAft>
              <a:buClrTx/>
              <a:buSzTx/>
              <a:tabLst/>
            </a:pPr>
            <a:endParaRPr kumimoji="0" lang="en-US" altLang="en-US" sz="2000" i="0" u="none" strike="noStrike" cap="none" normalizeH="0" baseline="0" dirty="0">
              <a:ln>
                <a:noFill/>
              </a:ln>
              <a:effectLst/>
              <a:latin typeface="Arial" panose="020B0604020202020204" pitchFamily="34" charset="0"/>
              <a:cs typeface="Arial" panose="020B0604020202020204" pitchFamily="34" charset="0"/>
            </a:endParaRPr>
          </a:p>
          <a:p>
            <a:pPr marR="0" lvl="0" algn="just" defTabSz="914400" rtl="0" eaLnBrk="0" fontAlgn="base" latinLnBrk="0" hangingPunct="0">
              <a:lnSpc>
                <a:spcPct val="100000"/>
              </a:lnSpc>
              <a:spcBef>
                <a:spcPct val="0"/>
              </a:spcBef>
              <a:spcAft>
                <a:spcPct val="0"/>
              </a:spcAft>
              <a:buClrTx/>
              <a:buSzTx/>
              <a:tabLst/>
            </a:pPr>
            <a:r>
              <a:rPr lang="en-US" altLang="en-US" sz="2000" dirty="0" smtClean="0">
                <a:latin typeface="Arial" panose="020B0604020202020204" pitchFamily="34" charset="0"/>
                <a:cs typeface="Arial" panose="020B0604020202020204" pitchFamily="34" charset="0"/>
              </a:rPr>
              <a:t>The current BRAA policy:</a:t>
            </a:r>
          </a:p>
          <a:p>
            <a:pPr marR="0" lvl="0" algn="just" defTabSz="914400" rtl="0" eaLnBrk="0" fontAlgn="base" latinLnBrk="0" hangingPunct="0">
              <a:lnSpc>
                <a:spcPct val="100000"/>
              </a:lnSpc>
              <a:spcBef>
                <a:spcPct val="0"/>
              </a:spcBef>
              <a:spcAft>
                <a:spcPct val="0"/>
              </a:spcAft>
              <a:buClrTx/>
              <a:buSzTx/>
              <a:tabLst/>
            </a:pPr>
            <a:endParaRPr lang="en-US" altLang="en-US" sz="2000" dirty="0" smtClean="0">
              <a:latin typeface="Arial" panose="020B0604020202020204" pitchFamily="34" charset="0"/>
              <a:cs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altLang="en-US" sz="2000" dirty="0" smtClean="0">
                <a:latin typeface="Arial" panose="020B0604020202020204" pitchFamily="34" charset="0"/>
                <a:cs typeface="Arial" panose="020B0604020202020204" pitchFamily="34" charset="0"/>
              </a:rPr>
              <a:t>Does not have an express, formalized drug awareness program, although some training does occur as a matter of practice.</a:t>
            </a:r>
          </a:p>
          <a:p>
            <a:pPr marL="342900" marR="0" lvl="0" indent="-342900" algn="just"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altLang="en-US" sz="2000" dirty="0" smtClean="0">
                <a:latin typeface="Arial" panose="020B0604020202020204" pitchFamily="34" charset="0"/>
                <a:cs typeface="Arial" panose="020B0604020202020204" pitchFamily="34" charset="0"/>
              </a:rPr>
              <a:t>Does not have a formalized statement of available rehabilitation, although some information is shared with employees as a matter of practice.</a:t>
            </a:r>
          </a:p>
          <a:p>
            <a:pPr marR="0" lvl="0" algn="just" defTabSz="914400" rtl="0" eaLnBrk="0" fontAlgn="base" latinLnBrk="0" hangingPunct="0">
              <a:lnSpc>
                <a:spcPct val="100000"/>
              </a:lnSpc>
              <a:spcBef>
                <a:spcPct val="0"/>
              </a:spcBef>
              <a:spcAft>
                <a:spcPct val="0"/>
              </a:spcAft>
              <a:buClrTx/>
              <a:buSzTx/>
              <a:tabLst/>
            </a:pPr>
            <a:endParaRPr kumimoji="0" lang="en-US" altLang="en-US" sz="2000"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31085070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30135" y="972891"/>
            <a:ext cx="9196943" cy="56323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r>
              <a:rPr lang="en-US" sz="2000" b="1" u="sng" dirty="0"/>
              <a:t>Federal Aviation Administration</a:t>
            </a:r>
            <a:endParaRPr lang="en-US" sz="2000" dirty="0"/>
          </a:p>
          <a:p>
            <a:r>
              <a:rPr lang="en-US" sz="2000" b="1" dirty="0"/>
              <a:t> </a:t>
            </a:r>
            <a:endParaRPr lang="en-US" sz="2000" dirty="0"/>
          </a:p>
          <a:p>
            <a:r>
              <a:rPr lang="en-US" sz="2000" dirty="0"/>
              <a:t>The Federal Aviation Administration (“FAA”), as part of the </a:t>
            </a:r>
            <a:r>
              <a:rPr lang="en-US" sz="2000" dirty="0" smtClean="0"/>
              <a:t>Federal </a:t>
            </a:r>
            <a:r>
              <a:rPr lang="en-US" sz="2000" dirty="0"/>
              <a:t>Department of Transportation, </a:t>
            </a:r>
            <a:r>
              <a:rPr lang="en-US" sz="2000" dirty="0" smtClean="0"/>
              <a:t>adopted </a:t>
            </a:r>
            <a:r>
              <a:rPr lang="en-US" sz="2000" dirty="0"/>
              <a:t>mandatory suspicion-less testing for “safety-sensitive” positions. Such testing is mandatory for covered entities and failure to test can result in penalties.  Federal administrative regulations 14 C.F.R. §§120.105 and 120.215 identify safety-sensitive function positions as follows:</a:t>
            </a:r>
          </a:p>
          <a:p>
            <a:r>
              <a:rPr lang="en-US" sz="2000" dirty="0"/>
              <a:t> </a:t>
            </a:r>
          </a:p>
          <a:p>
            <a:pPr marL="342900" lvl="0" indent="-342900">
              <a:buFont typeface="Arial" panose="020B0604020202020204" pitchFamily="34" charset="0"/>
              <a:buChar char="•"/>
            </a:pPr>
            <a:r>
              <a:rPr lang="en-US" sz="2000" dirty="0"/>
              <a:t>Flight crewmember duties.</a:t>
            </a:r>
          </a:p>
          <a:p>
            <a:pPr marL="342900" lvl="0" indent="-342900">
              <a:buFont typeface="Arial" panose="020B0604020202020204" pitchFamily="34" charset="0"/>
              <a:buChar char="•"/>
            </a:pPr>
            <a:r>
              <a:rPr lang="en-US" sz="2000" dirty="0"/>
              <a:t>Flight attendant duties.</a:t>
            </a:r>
          </a:p>
          <a:p>
            <a:pPr marL="342900" lvl="0" indent="-342900">
              <a:buFont typeface="Arial" panose="020B0604020202020204" pitchFamily="34" charset="0"/>
              <a:buChar char="•"/>
            </a:pPr>
            <a:r>
              <a:rPr lang="en-US" sz="2000" dirty="0"/>
              <a:t>Flight instruction duties.</a:t>
            </a:r>
          </a:p>
          <a:p>
            <a:pPr marL="342900" lvl="0" indent="-342900">
              <a:buFont typeface="Arial" panose="020B0604020202020204" pitchFamily="34" charset="0"/>
              <a:buChar char="•"/>
            </a:pPr>
            <a:r>
              <a:rPr lang="en-US" sz="2000" dirty="0"/>
              <a:t>Aircraft dispatcher duties.</a:t>
            </a:r>
          </a:p>
          <a:p>
            <a:pPr marL="342900" lvl="0" indent="-342900">
              <a:buFont typeface="Arial" panose="020B0604020202020204" pitchFamily="34" charset="0"/>
              <a:buChar char="•"/>
            </a:pPr>
            <a:r>
              <a:rPr lang="en-US" sz="2000" dirty="0"/>
              <a:t>Aircraft maintenance and preventive maintenance duties.</a:t>
            </a:r>
          </a:p>
          <a:p>
            <a:pPr marL="342900" lvl="0" indent="-342900">
              <a:buFont typeface="Arial" panose="020B0604020202020204" pitchFamily="34" charset="0"/>
              <a:buChar char="•"/>
            </a:pPr>
            <a:r>
              <a:rPr lang="en-US" sz="2000" dirty="0"/>
              <a:t>Ground security coordinator duties.</a:t>
            </a:r>
          </a:p>
          <a:p>
            <a:pPr marL="342900" lvl="0" indent="-342900">
              <a:buFont typeface="Arial" panose="020B0604020202020204" pitchFamily="34" charset="0"/>
              <a:buChar char="•"/>
            </a:pPr>
            <a:r>
              <a:rPr lang="en-US" sz="2000" dirty="0"/>
              <a:t>Aviation screening duties.</a:t>
            </a:r>
          </a:p>
          <a:p>
            <a:pPr marL="342900" lvl="0" indent="-342900">
              <a:buFont typeface="Arial" panose="020B0604020202020204" pitchFamily="34" charset="0"/>
              <a:buChar char="•"/>
            </a:pPr>
            <a:r>
              <a:rPr lang="en-US" sz="2000" dirty="0"/>
              <a:t>Air traffic control duties.</a:t>
            </a:r>
          </a:p>
          <a:p>
            <a:pPr marL="342900" indent="-342900">
              <a:buFont typeface="Arial" panose="020B0604020202020204" pitchFamily="34" charset="0"/>
              <a:buChar char="•"/>
            </a:pPr>
            <a:r>
              <a:rPr lang="en-US" sz="2000" dirty="0" smtClean="0"/>
              <a:t>Operations </a:t>
            </a:r>
            <a:r>
              <a:rPr lang="en-US" sz="2000" dirty="0"/>
              <a:t>control specialist duties</a:t>
            </a:r>
            <a:endParaRPr kumimoji="0" lang="en-US" altLang="en-US" sz="20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30720387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0" y="347111"/>
            <a:ext cx="8596668" cy="693420"/>
          </a:xfrm>
        </p:spPr>
        <p:txBody>
          <a:bodyPr>
            <a:normAutofit/>
          </a:bodyPr>
          <a:lstStyle/>
          <a:p>
            <a:r>
              <a:rPr lang="en-US" sz="3200" dirty="0" smtClean="0"/>
              <a:t>Drug Testing Policy</a:t>
            </a:r>
            <a:endParaRPr lang="en-US" sz="3200" dirty="0"/>
          </a:p>
        </p:txBody>
      </p:sp>
      <p:sp>
        <p:nvSpPr>
          <p:cNvPr id="3" name="Content Placeholder 2"/>
          <p:cNvSpPr>
            <a:spLocks noGrp="1"/>
          </p:cNvSpPr>
          <p:nvPr>
            <p:ph idx="1"/>
          </p:nvPr>
        </p:nvSpPr>
        <p:spPr>
          <a:xfrm>
            <a:off x="320040" y="868680"/>
            <a:ext cx="9544050" cy="5840730"/>
          </a:xfrm>
        </p:spPr>
        <p:txBody>
          <a:bodyPr>
            <a:normAutofit/>
          </a:bodyPr>
          <a:lstStyle/>
          <a:p>
            <a:pPr marL="0" indent="0">
              <a:buNone/>
            </a:pPr>
            <a:endParaRPr lang="en-US" sz="1900" dirty="0" smtClean="0"/>
          </a:p>
          <a:p>
            <a:pPr marL="0" indent="0">
              <a:buNone/>
            </a:pPr>
            <a:endParaRPr lang="en-US" sz="1900"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627079" y="6128323"/>
            <a:ext cx="2441975" cy="581085"/>
          </a:xfrm>
          <a:prstGeom prst="rect">
            <a:avLst/>
          </a:prstGeom>
        </p:spPr>
      </p:pic>
      <p:sp>
        <p:nvSpPr>
          <p:cNvPr id="5" name="Rectangle 1"/>
          <p:cNvSpPr>
            <a:spLocks noChangeArrowheads="1"/>
          </p:cNvSpPr>
          <p:nvPr/>
        </p:nvSpPr>
        <p:spPr bwMode="auto">
          <a:xfrm>
            <a:off x="425570" y="1451788"/>
            <a:ext cx="9332989" cy="40934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algn="ctr" eaLnBrk="0" fontAlgn="base" hangingPunct="0">
              <a:spcBef>
                <a:spcPct val="0"/>
              </a:spcBef>
              <a:spcAft>
                <a:spcPct val="0"/>
              </a:spcAft>
            </a:pPr>
            <a:r>
              <a:rPr lang="en-US" sz="2000" b="1" u="sng" dirty="0" smtClean="0"/>
              <a:t>FAA Testing Requirements</a:t>
            </a:r>
          </a:p>
          <a:p>
            <a:pPr algn="just" eaLnBrk="0" fontAlgn="base" hangingPunct="0">
              <a:spcBef>
                <a:spcPct val="0"/>
              </a:spcBef>
              <a:spcAft>
                <a:spcPct val="0"/>
              </a:spcAft>
            </a:pPr>
            <a:endParaRPr lang="en-US" sz="2000" dirty="0" smtClean="0"/>
          </a:p>
          <a:p>
            <a:pPr algn="just" eaLnBrk="0" fontAlgn="base" hangingPunct="0">
              <a:spcBef>
                <a:spcPct val="0"/>
              </a:spcBef>
              <a:spcAft>
                <a:spcPct val="0"/>
              </a:spcAft>
            </a:pPr>
            <a:r>
              <a:rPr lang="en-US" sz="2000" dirty="0" smtClean="0"/>
              <a:t>For safety-sensitive </a:t>
            </a:r>
            <a:r>
              <a:rPr lang="en-US" sz="2000" dirty="0"/>
              <a:t>positions, FAA regulations requires the testing of five drugs: </a:t>
            </a:r>
            <a:r>
              <a:rPr lang="en-US" sz="2000" dirty="0" smtClean="0"/>
              <a:t>1) marijuana </a:t>
            </a:r>
          </a:p>
          <a:p>
            <a:pPr algn="just" eaLnBrk="0" fontAlgn="base" hangingPunct="0">
              <a:spcBef>
                <a:spcPct val="0"/>
              </a:spcBef>
              <a:spcAft>
                <a:spcPct val="0"/>
              </a:spcAft>
            </a:pPr>
            <a:r>
              <a:rPr lang="en-US" sz="2000" dirty="0" smtClean="0"/>
              <a:t>2) cocaine </a:t>
            </a:r>
          </a:p>
          <a:p>
            <a:pPr algn="just" eaLnBrk="0" fontAlgn="base" hangingPunct="0">
              <a:spcBef>
                <a:spcPct val="0"/>
              </a:spcBef>
              <a:spcAft>
                <a:spcPct val="0"/>
              </a:spcAft>
            </a:pPr>
            <a:r>
              <a:rPr lang="en-US" sz="2000" dirty="0" smtClean="0"/>
              <a:t>3) opiates </a:t>
            </a:r>
          </a:p>
          <a:p>
            <a:pPr algn="just" eaLnBrk="0" fontAlgn="base" hangingPunct="0">
              <a:spcBef>
                <a:spcPct val="0"/>
              </a:spcBef>
              <a:spcAft>
                <a:spcPct val="0"/>
              </a:spcAft>
            </a:pPr>
            <a:r>
              <a:rPr lang="en-US" sz="2000" dirty="0" smtClean="0"/>
              <a:t>4) phencyclidine </a:t>
            </a:r>
            <a:r>
              <a:rPr lang="en-US" sz="2000" dirty="0"/>
              <a:t>(PCP</a:t>
            </a:r>
            <a:r>
              <a:rPr lang="en-US" sz="2000" dirty="0" smtClean="0"/>
              <a:t>) </a:t>
            </a:r>
            <a:r>
              <a:rPr lang="en-US" sz="2000" dirty="0"/>
              <a:t>and </a:t>
            </a:r>
            <a:endParaRPr lang="en-US" sz="2000" dirty="0" smtClean="0"/>
          </a:p>
          <a:p>
            <a:pPr algn="just" eaLnBrk="0" fontAlgn="base" hangingPunct="0">
              <a:spcBef>
                <a:spcPct val="0"/>
              </a:spcBef>
              <a:spcAft>
                <a:spcPct val="0"/>
              </a:spcAft>
            </a:pPr>
            <a:r>
              <a:rPr lang="en-US" sz="2000" dirty="0" smtClean="0"/>
              <a:t>5) amphetamines</a:t>
            </a:r>
            <a:r>
              <a:rPr lang="en-US" sz="2000" dirty="0"/>
              <a:t>.  14 C.F.R. §120.107.  </a:t>
            </a:r>
            <a:endParaRPr lang="en-US" sz="2000" dirty="0" smtClean="0"/>
          </a:p>
          <a:p>
            <a:pPr algn="just" eaLnBrk="0" fontAlgn="base" hangingPunct="0">
              <a:spcBef>
                <a:spcPct val="0"/>
              </a:spcBef>
              <a:spcAft>
                <a:spcPct val="0"/>
              </a:spcAft>
            </a:pPr>
            <a:endParaRPr lang="en-US" sz="2000" dirty="0"/>
          </a:p>
          <a:p>
            <a:pPr marL="342900" indent="-342900" algn="just" eaLnBrk="0" fontAlgn="base" hangingPunct="0">
              <a:spcBef>
                <a:spcPct val="0"/>
              </a:spcBef>
              <a:spcAft>
                <a:spcPct val="0"/>
              </a:spcAft>
              <a:buFont typeface="Arial" panose="020B0604020202020204" pitchFamily="34" charset="0"/>
              <a:buChar char="•"/>
            </a:pPr>
            <a:r>
              <a:rPr lang="en-US" sz="2000" dirty="0" smtClean="0"/>
              <a:t>The </a:t>
            </a:r>
            <a:r>
              <a:rPr lang="en-US" sz="2000" dirty="0"/>
              <a:t>FAA has published recent guidance material confirming that marijuana is still subject to testing, notwithstanding recent state efforts to authorize the use of marijuana for either recreational or medicinal purposes.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2000" b="1" i="0" u="none" strike="noStrike" cap="none" normalizeH="0" baseline="0" dirty="0" smtClean="0">
              <a:ln>
                <a:noFill/>
              </a:ln>
              <a:effectLst/>
              <a:latin typeface="Arial" panose="020B0604020202020204" pitchFamily="34" charset="0"/>
            </a:endParaRPr>
          </a:p>
        </p:txBody>
      </p:sp>
    </p:spTree>
    <p:extLst>
      <p:ext uri="{BB962C8B-B14F-4D97-AF65-F5344CB8AC3E}">
        <p14:creationId xmlns:p14="http://schemas.microsoft.com/office/powerpoint/2010/main" val="71108002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00750178.potm" id="{C86FE076-B7B0-45E2-A239-7B8992318A44}" vid="{DAC037FC-38BA-4318-84E0-219591465FFC}"/>
    </a:ext>
  </a:extLst>
</a:theme>
</file>

<file path=docProps/app.xml><?xml version="1.0" encoding="utf-8"?>
<Properties xmlns="http://schemas.openxmlformats.org/officeDocument/2006/extended-properties" xmlns:vt="http://schemas.openxmlformats.org/officeDocument/2006/docPropsVTypes">
  <Template/>
  <TotalTime>2290</TotalTime>
  <Words>2986</Words>
  <Application>Microsoft Office PowerPoint</Application>
  <PresentationFormat>Widescreen</PresentationFormat>
  <Paragraphs>313</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Trebuchet MS</vt:lpstr>
      <vt:lpstr>Wingdings</vt:lpstr>
      <vt:lpstr>Wingdings 3</vt:lpstr>
      <vt:lpstr>Facet</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lpstr>Drug Testing Policy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Special Districts</dc:title>
  <dc:creator>Administrator</dc:creator>
  <cp:lastModifiedBy>Clara Bennett</cp:lastModifiedBy>
  <cp:revision>75</cp:revision>
  <cp:lastPrinted>2017-04-11T14:53:57Z</cp:lastPrinted>
  <dcterms:created xsi:type="dcterms:W3CDTF">2017-01-22T17:49:04Z</dcterms:created>
  <dcterms:modified xsi:type="dcterms:W3CDTF">2017-04-11T16:40:35Z</dcterms:modified>
</cp:coreProperties>
</file>