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7" r:id="rId3"/>
    <p:sldId id="278" r:id="rId4"/>
    <p:sldId id="261" r:id="rId5"/>
    <p:sldId id="257" r:id="rId6"/>
    <p:sldId id="306" r:id="rId7"/>
    <p:sldId id="307" r:id="rId8"/>
    <p:sldId id="304" r:id="rId9"/>
    <p:sldId id="288" r:id="rId10"/>
    <p:sldId id="305" r:id="rId11"/>
    <p:sldId id="299" r:id="rId12"/>
    <p:sldId id="289" r:id="rId13"/>
    <p:sldId id="290" r:id="rId14"/>
    <p:sldId id="291" r:id="rId15"/>
    <p:sldId id="292" r:id="rId16"/>
    <p:sldId id="293" r:id="rId17"/>
    <p:sldId id="294" r:id="rId18"/>
    <p:sldId id="295" r:id="rId19"/>
    <p:sldId id="296" r:id="rId20"/>
    <p:sldId id="297" r:id="rId21"/>
    <p:sldId id="298" r:id="rId22"/>
    <p:sldId id="308" r:id="rId23"/>
    <p:sldId id="309" r:id="rId24"/>
    <p:sldId id="310" r:id="rId25"/>
    <p:sldId id="311" r:id="rId26"/>
    <p:sldId id="312" r:id="rId27"/>
    <p:sldId id="313" r:id="rId28"/>
    <p:sldId id="314" r:id="rId29"/>
    <p:sldId id="315" r:id="rId30"/>
    <p:sldId id="316" r:id="rId31"/>
    <p:sldId id="317" r:id="rId32"/>
    <p:sldId id="266" r:id="rId33"/>
    <p:sldId id="267" r:id="rId34"/>
    <p:sldId id="268" r:id="rId35"/>
    <p:sldId id="259" r:id="rId36"/>
    <p:sldId id="269" r:id="rId37"/>
    <p:sldId id="270" r:id="rId38"/>
    <p:sldId id="271" r:id="rId39"/>
    <p:sldId id="272" r:id="rId40"/>
    <p:sldId id="276" r:id="rId41"/>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113" d="100"/>
          <a:sy n="113" d="100"/>
        </p:scale>
        <p:origin x="432"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7A0C759-ECE0-4072-8449-F40BF6607BAE}" type="datetimeFigureOut">
              <a:rPr lang="en-US" smtClean="0"/>
              <a:t>1/23/2017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110B651-5895-48F7-B300-4E6F159437C5}" type="slidenum">
              <a:rPr lang="en-US" smtClean="0"/>
              <a:t>‹#›</a:t>
            </a:fld>
            <a:endParaRPr lang="en-US" dirty="0"/>
          </a:p>
        </p:txBody>
      </p:sp>
    </p:spTree>
    <p:extLst>
      <p:ext uri="{BB962C8B-B14F-4D97-AF65-F5344CB8AC3E}">
        <p14:creationId xmlns:p14="http://schemas.microsoft.com/office/powerpoint/2010/main" val="37817230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7A0C759-ECE0-4072-8449-F40BF6607BAE}" type="datetimeFigureOut">
              <a:rPr lang="en-US" smtClean="0"/>
              <a:t>1/23/2017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110B651-5895-48F7-B300-4E6F159437C5}" type="slidenum">
              <a:rPr lang="en-US" smtClean="0"/>
              <a:t>‹#›</a:t>
            </a:fld>
            <a:endParaRPr lang="en-US" dirty="0"/>
          </a:p>
        </p:txBody>
      </p:sp>
    </p:spTree>
    <p:extLst>
      <p:ext uri="{BB962C8B-B14F-4D97-AF65-F5344CB8AC3E}">
        <p14:creationId xmlns:p14="http://schemas.microsoft.com/office/powerpoint/2010/main" val="32136456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7A0C759-ECE0-4072-8449-F40BF6607BAE}" type="datetimeFigureOut">
              <a:rPr lang="en-US" smtClean="0"/>
              <a:t>1/23/2017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110B651-5895-48F7-B300-4E6F159437C5}" type="slidenum">
              <a:rPr lang="en-US" smtClean="0"/>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4632034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7A0C759-ECE0-4072-8449-F40BF6607BAE}" type="datetimeFigureOut">
              <a:rPr lang="en-US" smtClean="0"/>
              <a:t>1/23/2017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110B651-5895-48F7-B300-4E6F159437C5}" type="slidenum">
              <a:rPr lang="en-US" smtClean="0"/>
              <a:t>‹#›</a:t>
            </a:fld>
            <a:endParaRPr lang="en-US" dirty="0"/>
          </a:p>
        </p:txBody>
      </p:sp>
    </p:spTree>
    <p:extLst>
      <p:ext uri="{BB962C8B-B14F-4D97-AF65-F5344CB8AC3E}">
        <p14:creationId xmlns:p14="http://schemas.microsoft.com/office/powerpoint/2010/main" val="9906809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7A0C759-ECE0-4072-8449-F40BF6607BAE}" type="datetimeFigureOut">
              <a:rPr lang="en-US" smtClean="0"/>
              <a:t>1/23/2017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110B651-5895-48F7-B300-4E6F159437C5}" type="slidenum">
              <a:rPr lang="en-US" smtClean="0"/>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9397591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7A0C759-ECE0-4072-8449-F40BF6607BAE}" type="datetimeFigureOut">
              <a:rPr lang="en-US" smtClean="0"/>
              <a:t>1/23/2017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110B651-5895-48F7-B300-4E6F159437C5}" type="slidenum">
              <a:rPr lang="en-US" smtClean="0"/>
              <a:t>‹#›</a:t>
            </a:fld>
            <a:endParaRPr lang="en-US" dirty="0"/>
          </a:p>
        </p:txBody>
      </p:sp>
    </p:spTree>
    <p:extLst>
      <p:ext uri="{BB962C8B-B14F-4D97-AF65-F5344CB8AC3E}">
        <p14:creationId xmlns:p14="http://schemas.microsoft.com/office/powerpoint/2010/main" val="34895789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7A0C759-ECE0-4072-8449-F40BF6607BAE}" type="datetimeFigureOut">
              <a:rPr lang="en-US" smtClean="0"/>
              <a:t>1/23/2017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110B651-5895-48F7-B300-4E6F159437C5}" type="slidenum">
              <a:rPr lang="en-US" smtClean="0"/>
              <a:t>‹#›</a:t>
            </a:fld>
            <a:endParaRPr lang="en-US" dirty="0"/>
          </a:p>
        </p:txBody>
      </p:sp>
    </p:spTree>
    <p:extLst>
      <p:ext uri="{BB962C8B-B14F-4D97-AF65-F5344CB8AC3E}">
        <p14:creationId xmlns:p14="http://schemas.microsoft.com/office/powerpoint/2010/main" val="226761813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7A0C759-ECE0-4072-8449-F40BF6607BAE}" type="datetimeFigureOut">
              <a:rPr lang="en-US" smtClean="0"/>
              <a:t>1/23/2017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110B651-5895-48F7-B300-4E6F159437C5}" type="slidenum">
              <a:rPr lang="en-US" smtClean="0"/>
              <a:t>‹#›</a:t>
            </a:fld>
            <a:endParaRPr lang="en-US" dirty="0"/>
          </a:p>
        </p:txBody>
      </p:sp>
    </p:spTree>
    <p:extLst>
      <p:ext uri="{BB962C8B-B14F-4D97-AF65-F5344CB8AC3E}">
        <p14:creationId xmlns:p14="http://schemas.microsoft.com/office/powerpoint/2010/main" val="2438550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7A0C759-ECE0-4072-8449-F40BF6607BAE}" type="datetimeFigureOut">
              <a:rPr lang="en-US" smtClean="0"/>
              <a:t>1/23/2017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110B651-5895-48F7-B300-4E6F159437C5}" type="slidenum">
              <a:rPr lang="en-US" smtClean="0"/>
              <a:t>‹#›</a:t>
            </a:fld>
            <a:endParaRPr lang="en-US" dirty="0"/>
          </a:p>
        </p:txBody>
      </p:sp>
    </p:spTree>
    <p:extLst>
      <p:ext uri="{BB962C8B-B14F-4D97-AF65-F5344CB8AC3E}">
        <p14:creationId xmlns:p14="http://schemas.microsoft.com/office/powerpoint/2010/main" val="13932278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7A0C759-ECE0-4072-8449-F40BF6607BAE}" type="datetimeFigureOut">
              <a:rPr lang="en-US" smtClean="0"/>
              <a:t>1/23/2017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110B651-5895-48F7-B300-4E6F159437C5}" type="slidenum">
              <a:rPr lang="en-US" smtClean="0"/>
              <a:t>‹#›</a:t>
            </a:fld>
            <a:endParaRPr lang="en-US" dirty="0"/>
          </a:p>
        </p:txBody>
      </p:sp>
    </p:spTree>
    <p:extLst>
      <p:ext uri="{BB962C8B-B14F-4D97-AF65-F5344CB8AC3E}">
        <p14:creationId xmlns:p14="http://schemas.microsoft.com/office/powerpoint/2010/main" val="18149967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7A0C759-ECE0-4072-8449-F40BF6607BAE}" type="datetimeFigureOut">
              <a:rPr lang="en-US" smtClean="0"/>
              <a:t>1/23/2017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110B651-5895-48F7-B300-4E6F159437C5}" type="slidenum">
              <a:rPr lang="en-US" smtClean="0"/>
              <a:t>‹#›</a:t>
            </a:fld>
            <a:endParaRPr lang="en-US" dirty="0"/>
          </a:p>
        </p:txBody>
      </p:sp>
    </p:spTree>
    <p:extLst>
      <p:ext uri="{BB962C8B-B14F-4D97-AF65-F5344CB8AC3E}">
        <p14:creationId xmlns:p14="http://schemas.microsoft.com/office/powerpoint/2010/main" val="33460827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7A0C759-ECE0-4072-8449-F40BF6607BAE}" type="datetimeFigureOut">
              <a:rPr lang="en-US" smtClean="0"/>
              <a:t>1/23/2017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110B651-5895-48F7-B300-4E6F159437C5}" type="slidenum">
              <a:rPr lang="en-US" smtClean="0"/>
              <a:t>‹#›</a:t>
            </a:fld>
            <a:endParaRPr lang="en-US" dirty="0"/>
          </a:p>
        </p:txBody>
      </p:sp>
    </p:spTree>
    <p:extLst>
      <p:ext uri="{BB962C8B-B14F-4D97-AF65-F5344CB8AC3E}">
        <p14:creationId xmlns:p14="http://schemas.microsoft.com/office/powerpoint/2010/main" val="11432243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07A0C759-ECE0-4072-8449-F40BF6607BAE}" type="datetimeFigureOut">
              <a:rPr lang="en-US" smtClean="0"/>
              <a:t>1/23/2017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110B651-5895-48F7-B300-4E6F159437C5}" type="slidenum">
              <a:rPr lang="en-US" smtClean="0"/>
              <a:t>‹#›</a:t>
            </a:fld>
            <a:endParaRPr lang="en-US" dirty="0"/>
          </a:p>
        </p:txBody>
      </p:sp>
    </p:spTree>
    <p:extLst>
      <p:ext uri="{BB962C8B-B14F-4D97-AF65-F5344CB8AC3E}">
        <p14:creationId xmlns:p14="http://schemas.microsoft.com/office/powerpoint/2010/main" val="8938002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A0C759-ECE0-4072-8449-F40BF6607BAE}" type="datetimeFigureOut">
              <a:rPr lang="en-US" smtClean="0"/>
              <a:t>1/23/2017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110B651-5895-48F7-B300-4E6F159437C5}" type="slidenum">
              <a:rPr lang="en-US" smtClean="0"/>
              <a:t>‹#›</a:t>
            </a:fld>
            <a:endParaRPr lang="en-US" dirty="0"/>
          </a:p>
        </p:txBody>
      </p:sp>
    </p:spTree>
    <p:extLst>
      <p:ext uri="{BB962C8B-B14F-4D97-AF65-F5344CB8AC3E}">
        <p14:creationId xmlns:p14="http://schemas.microsoft.com/office/powerpoint/2010/main" val="36938789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7A0C759-ECE0-4072-8449-F40BF6607BAE}" type="datetimeFigureOut">
              <a:rPr lang="en-US" smtClean="0"/>
              <a:t>1/23/2017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110B651-5895-48F7-B300-4E6F159437C5}" type="slidenum">
              <a:rPr lang="en-US" smtClean="0"/>
              <a:t>‹#›</a:t>
            </a:fld>
            <a:endParaRPr lang="en-US" dirty="0"/>
          </a:p>
        </p:txBody>
      </p:sp>
    </p:spTree>
    <p:extLst>
      <p:ext uri="{BB962C8B-B14F-4D97-AF65-F5344CB8AC3E}">
        <p14:creationId xmlns:p14="http://schemas.microsoft.com/office/powerpoint/2010/main" val="13878103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7A0C759-ECE0-4072-8449-F40BF6607BAE}" type="datetimeFigureOut">
              <a:rPr lang="en-US" smtClean="0"/>
              <a:t>1/23/2017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110B651-5895-48F7-B300-4E6F159437C5}" type="slidenum">
              <a:rPr lang="en-US" smtClean="0"/>
              <a:t>‹#›</a:t>
            </a:fld>
            <a:endParaRPr lang="en-US" dirty="0"/>
          </a:p>
        </p:txBody>
      </p:sp>
    </p:spTree>
    <p:extLst>
      <p:ext uri="{BB962C8B-B14F-4D97-AF65-F5344CB8AC3E}">
        <p14:creationId xmlns:p14="http://schemas.microsoft.com/office/powerpoint/2010/main" val="30555995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7A0C759-ECE0-4072-8449-F40BF6607BAE}" type="datetimeFigureOut">
              <a:rPr lang="en-US" smtClean="0"/>
              <a:t>1/23/2017</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4110B651-5895-48F7-B300-4E6F159437C5}" type="slidenum">
              <a:rPr lang="en-US" smtClean="0"/>
              <a:t>‹#›</a:t>
            </a:fld>
            <a:endParaRPr lang="en-US" dirty="0"/>
          </a:p>
        </p:txBody>
      </p:sp>
    </p:spTree>
    <p:extLst>
      <p:ext uri="{BB962C8B-B14F-4D97-AF65-F5344CB8AC3E}">
        <p14:creationId xmlns:p14="http://schemas.microsoft.com/office/powerpoint/2010/main" val="270649508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leg.state.fl.us/statutes/index.cfm?mode=View%20Statutes&amp;SubMenu=1&amp;App_mode=Display_Statute&amp;Search_String=200.065&amp;URL=0200-0299/0200/Sections/0200.065.html" TargetMode="External"/><Relationship Id="rId2" Type="http://schemas.openxmlformats.org/officeDocument/2006/relationships/hyperlink" Target="http://www.leg.state.fl.us/statutes/index.cfm?mode=View%20Statutes&amp;SubMenu=1&amp;App_mode=Display_Statute&amp;Search_String=286.0105&amp;URL=0200-0299/0286/Sections/0286.0105.html" TargetMode="Externa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leg.state.fl.us/statutes/index.cfm?App_mode=Display_Statute&amp;URL=0200-0299/0280/0280ContentsIndex.html" TargetMode="Externa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Introduction to </a:t>
            </a:r>
            <a:br>
              <a:rPr lang="en-US" dirty="0" smtClean="0"/>
            </a:br>
            <a:r>
              <a:rPr lang="en-US" dirty="0" smtClean="0"/>
              <a:t>Special Districts</a:t>
            </a:r>
            <a:endParaRPr lang="en-US" dirty="0"/>
          </a:p>
        </p:txBody>
      </p:sp>
      <p:sp>
        <p:nvSpPr>
          <p:cNvPr id="3" name="Subtitle 2"/>
          <p:cNvSpPr>
            <a:spLocks noGrp="1"/>
          </p:cNvSpPr>
          <p:nvPr>
            <p:ph type="subTitle" idx="1"/>
          </p:nvPr>
        </p:nvSpPr>
        <p:spPr/>
        <p:txBody>
          <a:bodyPr/>
          <a:lstStyle/>
          <a:p>
            <a:r>
              <a:rPr lang="en-US" dirty="0" smtClean="0"/>
              <a:t>Prepared by Lewis Longman &amp; Walker, P.A.</a:t>
            </a:r>
          </a:p>
          <a:p>
            <a:r>
              <a:rPr lang="en-US" dirty="0" smtClean="0"/>
              <a:t>January 24, 2017</a:t>
            </a: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627079" y="6128323"/>
            <a:ext cx="2441975" cy="581085"/>
          </a:xfrm>
          <a:prstGeom prst="rect">
            <a:avLst/>
          </a:prstGeom>
        </p:spPr>
      </p:pic>
    </p:spTree>
    <p:extLst>
      <p:ext uri="{BB962C8B-B14F-4D97-AF65-F5344CB8AC3E}">
        <p14:creationId xmlns:p14="http://schemas.microsoft.com/office/powerpoint/2010/main" val="19989347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984" y="175260"/>
            <a:ext cx="8596668" cy="693420"/>
          </a:xfrm>
        </p:spPr>
        <p:txBody>
          <a:bodyPr>
            <a:normAutofit/>
          </a:bodyPr>
          <a:lstStyle/>
          <a:p>
            <a:r>
              <a:rPr lang="en-US" sz="3200" dirty="0" smtClean="0"/>
              <a:t>Introduction to Special Districts</a:t>
            </a:r>
            <a:endParaRPr lang="en-US" sz="3200" dirty="0"/>
          </a:p>
        </p:txBody>
      </p:sp>
      <p:sp>
        <p:nvSpPr>
          <p:cNvPr id="3" name="Content Placeholder 2"/>
          <p:cNvSpPr>
            <a:spLocks noGrp="1"/>
          </p:cNvSpPr>
          <p:nvPr>
            <p:ph idx="1"/>
          </p:nvPr>
        </p:nvSpPr>
        <p:spPr>
          <a:xfrm>
            <a:off x="320040" y="868680"/>
            <a:ext cx="9544050" cy="5840730"/>
          </a:xfrm>
        </p:spPr>
        <p:txBody>
          <a:bodyPr>
            <a:normAutofit/>
          </a:bodyPr>
          <a:lstStyle/>
          <a:p>
            <a:pPr marL="0" indent="0" algn="ctr">
              <a:buNone/>
            </a:pPr>
            <a:r>
              <a:rPr lang="en-US" sz="2800" b="1" u="sng" dirty="0" smtClean="0"/>
              <a:t>Open Government Laws for Special Districts</a:t>
            </a:r>
          </a:p>
          <a:p>
            <a:pPr algn="just"/>
            <a:endParaRPr lang="en-US" sz="2800" dirty="0" smtClean="0"/>
          </a:p>
          <a:p>
            <a:pPr algn="just"/>
            <a:r>
              <a:rPr lang="en-US" sz="2800" dirty="0" smtClean="0"/>
              <a:t>If a decision does not meet the requirements of the Sunshine Law it is </a:t>
            </a:r>
            <a:r>
              <a:rPr lang="en-US" sz="2800" i="1" dirty="0" smtClean="0"/>
              <a:t>void ab initio</a:t>
            </a:r>
            <a:r>
              <a:rPr lang="en-US" sz="2800" dirty="0" smtClean="0"/>
              <a:t>, meaning “to be treated as invalid from the outset.”</a:t>
            </a:r>
          </a:p>
          <a:p>
            <a:pPr algn="just"/>
            <a:endParaRPr lang="en-US" sz="2800" dirty="0" smtClean="0"/>
          </a:p>
          <a:p>
            <a:pPr algn="just"/>
            <a:r>
              <a:rPr lang="en-US" sz="2800" dirty="0" smtClean="0"/>
              <a:t>Under certain conditions, decisions that do not initially meet the Sunshine Law requirements may be “cured” by a new hearing that fully complies with the Sunshine Law requirements.  </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627079" y="6128323"/>
            <a:ext cx="2441975" cy="581085"/>
          </a:xfrm>
          <a:prstGeom prst="rect">
            <a:avLst/>
          </a:prstGeom>
        </p:spPr>
      </p:pic>
    </p:spTree>
    <p:extLst>
      <p:ext uri="{BB962C8B-B14F-4D97-AF65-F5344CB8AC3E}">
        <p14:creationId xmlns:p14="http://schemas.microsoft.com/office/powerpoint/2010/main" val="419656549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984" y="175260"/>
            <a:ext cx="8596668" cy="693420"/>
          </a:xfrm>
        </p:spPr>
        <p:txBody>
          <a:bodyPr>
            <a:normAutofit/>
          </a:bodyPr>
          <a:lstStyle/>
          <a:p>
            <a:r>
              <a:rPr lang="en-US" sz="3200" dirty="0" smtClean="0"/>
              <a:t>Introduction to Special Districts</a:t>
            </a:r>
            <a:endParaRPr lang="en-US" sz="3200" dirty="0"/>
          </a:p>
        </p:txBody>
      </p:sp>
      <p:sp>
        <p:nvSpPr>
          <p:cNvPr id="3" name="Content Placeholder 2"/>
          <p:cNvSpPr>
            <a:spLocks noGrp="1"/>
          </p:cNvSpPr>
          <p:nvPr>
            <p:ph idx="1"/>
          </p:nvPr>
        </p:nvSpPr>
        <p:spPr>
          <a:xfrm>
            <a:off x="320040" y="868680"/>
            <a:ext cx="9544050" cy="5840730"/>
          </a:xfrm>
        </p:spPr>
        <p:txBody>
          <a:bodyPr>
            <a:normAutofit lnSpcReduction="10000"/>
          </a:bodyPr>
          <a:lstStyle/>
          <a:p>
            <a:pPr marL="0" indent="0" algn="ctr">
              <a:buNone/>
            </a:pPr>
            <a:r>
              <a:rPr lang="en-US" sz="2800" b="1" u="sng" dirty="0" smtClean="0"/>
              <a:t>Open Government Laws for Special Districts</a:t>
            </a:r>
          </a:p>
          <a:p>
            <a:pPr algn="just"/>
            <a:r>
              <a:rPr lang="en-US" sz="2800" dirty="0" smtClean="0"/>
              <a:t>The </a:t>
            </a:r>
            <a:r>
              <a:rPr lang="en-US" sz="2800" dirty="0"/>
              <a:t>Sunshine Law </a:t>
            </a:r>
            <a:r>
              <a:rPr lang="en-US" sz="2800" dirty="0" smtClean="0"/>
              <a:t>also requires </a:t>
            </a:r>
            <a:r>
              <a:rPr lang="en-US" sz="2800" dirty="0"/>
              <a:t>that boards provide reasonable public notice of their meetings. </a:t>
            </a:r>
            <a:r>
              <a:rPr lang="en-US" sz="2800" dirty="0" smtClean="0"/>
              <a:t>Additional notice requirements exist in Chapter 189, Florida Statutes.</a:t>
            </a:r>
          </a:p>
          <a:p>
            <a:pPr algn="just"/>
            <a:r>
              <a:rPr lang="en-US" sz="2800" dirty="0" smtClean="0">
                <a:hlinkClick r:id="rId2"/>
              </a:rPr>
              <a:t>Section </a:t>
            </a:r>
            <a:r>
              <a:rPr lang="en-US" sz="2800" dirty="0">
                <a:hlinkClick r:id="rId2"/>
              </a:rPr>
              <a:t>286.0105, Florida Statutes</a:t>
            </a:r>
            <a:r>
              <a:rPr lang="en-US" sz="2800" dirty="0"/>
              <a:t>, </a:t>
            </a:r>
            <a:r>
              <a:rPr lang="en-US" sz="2800" dirty="0" smtClean="0"/>
              <a:t>requires </a:t>
            </a:r>
            <a:r>
              <a:rPr lang="en-US" sz="2800" dirty="0"/>
              <a:t>that the notice include a statement that anyone wanting to appeal an official decision made on any subject at the meeting must have a verbatim record of the meeting that includes the testimony and evidence on which the appeal is based (does not apply to tax increase notices in </a:t>
            </a:r>
            <a:r>
              <a:rPr lang="en-US" sz="2800" dirty="0">
                <a:hlinkClick r:id="rId3"/>
              </a:rPr>
              <a:t>section 200.065(3), Florida Statutes, method of fixing millage</a:t>
            </a:r>
            <a:r>
              <a:rPr lang="en-US" sz="2800" dirty="0"/>
              <a:t>).</a:t>
            </a:r>
            <a:endParaRPr lang="en-US" sz="2800" dirty="0" smtClean="0"/>
          </a:p>
        </p:txBody>
      </p:sp>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627079" y="6128323"/>
            <a:ext cx="2441975" cy="581085"/>
          </a:xfrm>
          <a:prstGeom prst="rect">
            <a:avLst/>
          </a:prstGeom>
        </p:spPr>
      </p:pic>
    </p:spTree>
    <p:extLst>
      <p:ext uri="{BB962C8B-B14F-4D97-AF65-F5344CB8AC3E}">
        <p14:creationId xmlns:p14="http://schemas.microsoft.com/office/powerpoint/2010/main" val="338189077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984" y="175260"/>
            <a:ext cx="8596668" cy="693420"/>
          </a:xfrm>
        </p:spPr>
        <p:txBody>
          <a:bodyPr>
            <a:normAutofit/>
          </a:bodyPr>
          <a:lstStyle/>
          <a:p>
            <a:r>
              <a:rPr lang="en-US" sz="3200" dirty="0" smtClean="0"/>
              <a:t>Introduction to Special Districts</a:t>
            </a:r>
            <a:endParaRPr lang="en-US" sz="3200" dirty="0"/>
          </a:p>
        </p:txBody>
      </p:sp>
      <p:sp>
        <p:nvSpPr>
          <p:cNvPr id="3" name="Content Placeholder 2"/>
          <p:cNvSpPr>
            <a:spLocks noGrp="1"/>
          </p:cNvSpPr>
          <p:nvPr>
            <p:ph idx="1"/>
          </p:nvPr>
        </p:nvSpPr>
        <p:spPr>
          <a:xfrm>
            <a:off x="320040" y="868680"/>
            <a:ext cx="9544050" cy="5840730"/>
          </a:xfrm>
        </p:spPr>
        <p:txBody>
          <a:bodyPr>
            <a:normAutofit fontScale="92500"/>
          </a:bodyPr>
          <a:lstStyle/>
          <a:p>
            <a:pPr marL="0" indent="0" algn="ctr">
              <a:buNone/>
            </a:pPr>
            <a:r>
              <a:rPr lang="en-US" sz="2800" b="1" u="sng" dirty="0" smtClean="0"/>
              <a:t>Open Government Laws for Special Districts</a:t>
            </a:r>
          </a:p>
          <a:p>
            <a:pPr marL="0" indent="0" algn="just">
              <a:buNone/>
            </a:pPr>
            <a:r>
              <a:rPr lang="en-US" sz="2400" dirty="0" smtClean="0"/>
              <a:t>Chapter 189 </a:t>
            </a:r>
            <a:r>
              <a:rPr lang="en-US" sz="2400" dirty="0"/>
              <a:t>requires each special district's governing body to:</a:t>
            </a:r>
          </a:p>
          <a:p>
            <a:pPr algn="just"/>
            <a:r>
              <a:rPr lang="en-US" sz="2400" dirty="0"/>
              <a:t>File quarterly, semiannually, or annually a schedule of its regular meetings that includes the date, time, and location with the local governing authority or authorities.</a:t>
            </a:r>
          </a:p>
          <a:p>
            <a:pPr algn="just"/>
            <a:r>
              <a:rPr lang="en-US" sz="2400" dirty="0"/>
              <a:t>Publish the schedule of regular meetings in the legal notices and classified advertisements section of a newspaper that meets the following criteria: </a:t>
            </a:r>
          </a:p>
          <a:p>
            <a:pPr lvl="1"/>
            <a:r>
              <a:rPr lang="en-US" sz="2400" dirty="0"/>
              <a:t>It is of general or paid circulation in the county or counties in which the special district is located.</a:t>
            </a:r>
          </a:p>
          <a:p>
            <a:pPr lvl="1"/>
            <a:r>
              <a:rPr lang="en-US" sz="2400" dirty="0"/>
              <a:t>It is a community newspaper of general interest and readership, as opposed to limited subject matter.</a:t>
            </a:r>
          </a:p>
          <a:p>
            <a:pPr lvl="1"/>
            <a:r>
              <a:rPr lang="en-US" sz="2400" dirty="0"/>
              <a:t>It is published at least five days a week, unless the only newspaper in the county is published fewer than five days a week.</a:t>
            </a:r>
          </a:p>
          <a:p>
            <a:pPr marL="0" indent="0">
              <a:buNone/>
            </a:pPr>
            <a:endParaRPr lang="en-US" sz="2800" dirty="0" smtClean="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627079" y="6128323"/>
            <a:ext cx="2441975" cy="581085"/>
          </a:xfrm>
          <a:prstGeom prst="rect">
            <a:avLst/>
          </a:prstGeom>
        </p:spPr>
      </p:pic>
    </p:spTree>
    <p:extLst>
      <p:ext uri="{BB962C8B-B14F-4D97-AF65-F5344CB8AC3E}">
        <p14:creationId xmlns:p14="http://schemas.microsoft.com/office/powerpoint/2010/main" val="169744556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984" y="175260"/>
            <a:ext cx="8596668" cy="693420"/>
          </a:xfrm>
        </p:spPr>
        <p:txBody>
          <a:bodyPr>
            <a:normAutofit/>
          </a:bodyPr>
          <a:lstStyle/>
          <a:p>
            <a:r>
              <a:rPr lang="en-US" sz="3200" dirty="0" smtClean="0"/>
              <a:t>Introduction to Special Districts</a:t>
            </a:r>
            <a:endParaRPr lang="en-US" sz="3200" dirty="0"/>
          </a:p>
        </p:txBody>
      </p:sp>
      <p:sp>
        <p:nvSpPr>
          <p:cNvPr id="3" name="Content Placeholder 2"/>
          <p:cNvSpPr>
            <a:spLocks noGrp="1"/>
          </p:cNvSpPr>
          <p:nvPr>
            <p:ph idx="1"/>
          </p:nvPr>
        </p:nvSpPr>
        <p:spPr>
          <a:xfrm>
            <a:off x="320040" y="868680"/>
            <a:ext cx="9544050" cy="5840730"/>
          </a:xfrm>
        </p:spPr>
        <p:txBody>
          <a:bodyPr>
            <a:normAutofit/>
          </a:bodyPr>
          <a:lstStyle/>
          <a:p>
            <a:pPr marL="0" indent="0" algn="ctr">
              <a:buNone/>
            </a:pPr>
            <a:r>
              <a:rPr lang="en-US" sz="2800" b="1" u="sng" dirty="0" smtClean="0"/>
              <a:t>Open Government Laws for Special Districts</a:t>
            </a:r>
          </a:p>
          <a:p>
            <a:pPr marL="0" indent="0">
              <a:buNone/>
            </a:pPr>
            <a:r>
              <a:rPr lang="en-US" sz="2400" dirty="0" smtClean="0"/>
              <a:t>Chapter 189 </a:t>
            </a:r>
            <a:r>
              <a:rPr lang="en-US" sz="2400" dirty="0"/>
              <a:t>requires each special district's governing body </a:t>
            </a:r>
            <a:r>
              <a:rPr lang="en-US" sz="2400" dirty="0" smtClean="0"/>
              <a:t>to post </a:t>
            </a:r>
            <a:r>
              <a:rPr lang="en-US" sz="2400" dirty="0"/>
              <a:t>the </a:t>
            </a:r>
            <a:r>
              <a:rPr lang="en-US" sz="2400" dirty="0" smtClean="0"/>
              <a:t>following meeting materials </a:t>
            </a:r>
            <a:r>
              <a:rPr lang="en-US" sz="2400" dirty="0"/>
              <a:t>on the Special District's Official </a:t>
            </a:r>
            <a:r>
              <a:rPr lang="en-US" sz="2400" dirty="0" smtClean="0"/>
              <a:t>Website:</a:t>
            </a:r>
            <a:endParaRPr lang="en-US" sz="2400" dirty="0"/>
          </a:p>
          <a:p>
            <a:r>
              <a:rPr lang="en-US" sz="2400" dirty="0"/>
              <a:t>The schedule of regular meetings.</a:t>
            </a:r>
          </a:p>
          <a:p>
            <a:r>
              <a:rPr lang="en-US" sz="2400" dirty="0"/>
              <a:t>The following items, at least seven days before each meeting or workshop, and maintained on the website for at least one year: </a:t>
            </a:r>
          </a:p>
          <a:p>
            <a:pPr lvl="1"/>
            <a:r>
              <a:rPr lang="en-US" sz="2400" dirty="0"/>
              <a:t>The agenda of the event.</a:t>
            </a:r>
          </a:p>
          <a:p>
            <a:pPr lvl="1"/>
            <a:r>
              <a:rPr lang="en-US" sz="2400" dirty="0"/>
              <a:t>Any meeting materials that are available in electronic format, excluding confidential and exempt information.</a:t>
            </a:r>
          </a:p>
          <a:p>
            <a:pPr marL="0" indent="0">
              <a:buNone/>
            </a:pPr>
            <a:endParaRPr lang="en-US" sz="2800" dirty="0" smtClean="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627079" y="6128323"/>
            <a:ext cx="2441975" cy="581085"/>
          </a:xfrm>
          <a:prstGeom prst="rect">
            <a:avLst/>
          </a:prstGeom>
        </p:spPr>
      </p:pic>
    </p:spTree>
    <p:extLst>
      <p:ext uri="{BB962C8B-B14F-4D97-AF65-F5344CB8AC3E}">
        <p14:creationId xmlns:p14="http://schemas.microsoft.com/office/powerpoint/2010/main" val="88646016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984" y="175260"/>
            <a:ext cx="8596668" cy="693420"/>
          </a:xfrm>
        </p:spPr>
        <p:txBody>
          <a:bodyPr>
            <a:normAutofit/>
          </a:bodyPr>
          <a:lstStyle/>
          <a:p>
            <a:r>
              <a:rPr lang="en-US" sz="3200" dirty="0" smtClean="0"/>
              <a:t>Introduction to Special Districts</a:t>
            </a:r>
            <a:endParaRPr lang="en-US" sz="3200" dirty="0"/>
          </a:p>
        </p:txBody>
      </p:sp>
      <p:sp>
        <p:nvSpPr>
          <p:cNvPr id="3" name="Content Placeholder 2"/>
          <p:cNvSpPr>
            <a:spLocks noGrp="1"/>
          </p:cNvSpPr>
          <p:nvPr>
            <p:ph idx="1"/>
          </p:nvPr>
        </p:nvSpPr>
        <p:spPr>
          <a:xfrm>
            <a:off x="320040" y="868680"/>
            <a:ext cx="9544050" cy="5840730"/>
          </a:xfrm>
        </p:spPr>
        <p:txBody>
          <a:bodyPr>
            <a:normAutofit fontScale="85000" lnSpcReduction="10000"/>
          </a:bodyPr>
          <a:lstStyle/>
          <a:p>
            <a:pPr marL="0" indent="0" algn="ctr">
              <a:buNone/>
            </a:pPr>
            <a:r>
              <a:rPr lang="en-US" sz="2800" b="1" u="sng" dirty="0" smtClean="0"/>
              <a:t>Open Government Laws for Special Districts</a:t>
            </a:r>
          </a:p>
          <a:p>
            <a:pPr marL="0" indent="0">
              <a:buNone/>
            </a:pPr>
            <a:r>
              <a:rPr lang="en-US" sz="2400" b="1" dirty="0"/>
              <a:t>Penalties for Sunshine Law Violations</a:t>
            </a:r>
          </a:p>
          <a:p>
            <a:pPr algn="just"/>
            <a:r>
              <a:rPr lang="en-US" sz="2400" b="1" dirty="0"/>
              <a:t>Noncriminal </a:t>
            </a:r>
            <a:r>
              <a:rPr lang="en-US" sz="2400" b="1" dirty="0" smtClean="0"/>
              <a:t>Infraction - </a:t>
            </a:r>
            <a:r>
              <a:rPr lang="en-US" sz="2400" dirty="0" smtClean="0"/>
              <a:t>A </a:t>
            </a:r>
            <a:r>
              <a:rPr lang="en-US" sz="2400" dirty="0"/>
              <a:t>public officer who violates the Sunshine Law may be subject to a noncriminal infraction punishable by a fine up to $500.</a:t>
            </a:r>
          </a:p>
          <a:p>
            <a:pPr algn="just"/>
            <a:r>
              <a:rPr lang="en-US" sz="2400" b="1" dirty="0"/>
              <a:t>Criminal </a:t>
            </a:r>
            <a:r>
              <a:rPr lang="en-US" sz="2400" b="1" dirty="0" smtClean="0"/>
              <a:t>Penalty - </a:t>
            </a:r>
            <a:r>
              <a:rPr lang="en-US" sz="2400" dirty="0" smtClean="0"/>
              <a:t>A </a:t>
            </a:r>
            <a:r>
              <a:rPr lang="en-US" sz="2400" dirty="0"/>
              <a:t>knowing violation is a second degree misdemeanor, punishable by a prison term up to 60 days and/or a fine up to $500.</a:t>
            </a:r>
          </a:p>
          <a:p>
            <a:pPr algn="just"/>
            <a:r>
              <a:rPr lang="en-US" sz="2400" b="1" dirty="0"/>
              <a:t>Civil </a:t>
            </a:r>
            <a:r>
              <a:rPr lang="en-US" sz="2400" b="1" dirty="0" smtClean="0"/>
              <a:t>Action - </a:t>
            </a:r>
            <a:r>
              <a:rPr lang="en-US" sz="2400" dirty="0" smtClean="0"/>
              <a:t>A </a:t>
            </a:r>
            <a:r>
              <a:rPr lang="en-US" sz="2400" dirty="0"/>
              <a:t>citizen may apply to a circuit court for an injunction to enforce the Sunshine Law. If the court finds that the Sunshine Law was violated, attorney's fees are assessed against the special district. Fees may also be assessed against governing body members. However, if the governing body seeks advice from its attorney and follows the advice, attorney's fees will not be assessed.</a:t>
            </a:r>
          </a:p>
          <a:p>
            <a:pPr algn="just"/>
            <a:r>
              <a:rPr lang="en-US" sz="2400" b="1" dirty="0"/>
              <a:t>Removal From </a:t>
            </a:r>
            <a:r>
              <a:rPr lang="en-US" sz="2400" b="1" dirty="0" smtClean="0"/>
              <a:t>Office - </a:t>
            </a:r>
            <a:r>
              <a:rPr lang="en-US" sz="2400" dirty="0" smtClean="0"/>
              <a:t>When </a:t>
            </a:r>
            <a:r>
              <a:rPr lang="en-US" sz="2400" dirty="0"/>
              <a:t>a method for removal from office is not otherwise provided by the Florida Constitution or by law, the Governor may suspend an elected or appointed public officer who is indicted or informed against for any misdemeanor arising directly out of his or her official duties. If convicted, the officer may be removed from office by the Governor.</a:t>
            </a:r>
          </a:p>
          <a:p>
            <a:pPr marL="0" indent="0">
              <a:buNone/>
            </a:pPr>
            <a:endParaRPr lang="en-US" sz="2800" dirty="0" smtClean="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627079" y="6128323"/>
            <a:ext cx="2441975" cy="581085"/>
          </a:xfrm>
          <a:prstGeom prst="rect">
            <a:avLst/>
          </a:prstGeom>
        </p:spPr>
      </p:pic>
    </p:spTree>
    <p:extLst>
      <p:ext uri="{BB962C8B-B14F-4D97-AF65-F5344CB8AC3E}">
        <p14:creationId xmlns:p14="http://schemas.microsoft.com/office/powerpoint/2010/main" val="111027681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984" y="175260"/>
            <a:ext cx="8596668" cy="693420"/>
          </a:xfrm>
        </p:spPr>
        <p:txBody>
          <a:bodyPr>
            <a:normAutofit/>
          </a:bodyPr>
          <a:lstStyle/>
          <a:p>
            <a:r>
              <a:rPr lang="en-US" sz="3200" dirty="0" smtClean="0"/>
              <a:t>Introduction to Special Districts</a:t>
            </a:r>
            <a:endParaRPr lang="en-US" sz="3200" dirty="0"/>
          </a:p>
        </p:txBody>
      </p:sp>
      <p:sp>
        <p:nvSpPr>
          <p:cNvPr id="3" name="Content Placeholder 2"/>
          <p:cNvSpPr>
            <a:spLocks noGrp="1"/>
          </p:cNvSpPr>
          <p:nvPr>
            <p:ph idx="1"/>
          </p:nvPr>
        </p:nvSpPr>
        <p:spPr>
          <a:xfrm>
            <a:off x="320040" y="868680"/>
            <a:ext cx="9544050" cy="5840730"/>
          </a:xfrm>
        </p:spPr>
        <p:txBody>
          <a:bodyPr>
            <a:normAutofit fontScale="77500" lnSpcReduction="20000"/>
          </a:bodyPr>
          <a:lstStyle/>
          <a:p>
            <a:pPr marL="0" indent="0" algn="ctr">
              <a:buNone/>
            </a:pPr>
            <a:r>
              <a:rPr lang="en-US" sz="2800" b="1" u="sng" dirty="0" smtClean="0"/>
              <a:t>Open Government Laws for Special Districts</a:t>
            </a:r>
          </a:p>
          <a:p>
            <a:pPr marL="0" indent="0">
              <a:buNone/>
            </a:pPr>
            <a:r>
              <a:rPr lang="en-US" sz="2800" dirty="0" smtClean="0"/>
              <a:t>In addition to Open Meeting requirements, the District must comply with public records requirements in the “Public Records Act” Ch. 119, Fla. Stat.</a:t>
            </a:r>
          </a:p>
          <a:p>
            <a:r>
              <a:rPr lang="en-US" sz="2800" dirty="0"/>
              <a:t>The Public Records Act applies to </a:t>
            </a:r>
            <a:r>
              <a:rPr lang="en-US" sz="2800" b="1" dirty="0"/>
              <a:t>agencies</a:t>
            </a:r>
            <a:r>
              <a:rPr lang="en-US" sz="2800" dirty="0"/>
              <a:t> – including all state and local governments, as well as to private entities “acting on the government’s behalf</a:t>
            </a:r>
            <a:r>
              <a:rPr lang="en-US" sz="2800" dirty="0" smtClean="0"/>
              <a:t>.”</a:t>
            </a:r>
          </a:p>
          <a:p>
            <a:r>
              <a:rPr lang="en-US" sz="2800" dirty="0"/>
              <a:t>A </a:t>
            </a:r>
            <a:r>
              <a:rPr lang="en-US" sz="2800" b="1" dirty="0"/>
              <a:t>public record</a:t>
            </a:r>
            <a:r>
              <a:rPr lang="en-US" sz="2800" dirty="0"/>
              <a:t> is any record made or received in connection within official business.</a:t>
            </a:r>
          </a:p>
          <a:p>
            <a:pPr algn="just"/>
            <a:r>
              <a:rPr lang="en-US" sz="2800" dirty="0" smtClean="0"/>
              <a:t>Whether </a:t>
            </a:r>
            <a:r>
              <a:rPr lang="en-US" sz="2800" dirty="0"/>
              <a:t>something is made in connection with official business is determined by whether the record “perpetuates, formalizes, or communicates” knowledge of the agency.</a:t>
            </a:r>
          </a:p>
          <a:p>
            <a:pPr algn="just"/>
            <a:r>
              <a:rPr lang="en-US" sz="2800" dirty="0" smtClean="0"/>
              <a:t>Can </a:t>
            </a:r>
            <a:r>
              <a:rPr lang="en-US" sz="2800" dirty="0"/>
              <a:t>include written materials of all sorts (letters, maps, site plans, pictures, etc.); and electronic records of all sorts (scanned versions of the above, audio files like recorded phone messages, videos, posts on the Internet, etc.)</a:t>
            </a:r>
          </a:p>
          <a:p>
            <a:pPr algn="just"/>
            <a:r>
              <a:rPr lang="en-US" sz="2800" dirty="0" smtClean="0"/>
              <a:t>It </a:t>
            </a:r>
            <a:r>
              <a:rPr lang="en-US" sz="2800" dirty="0"/>
              <a:t>does not matter where the record is located (public computer, private device, etc.)  What matters is the content of the material</a:t>
            </a:r>
            <a:r>
              <a:rPr lang="en-US" sz="2800" dirty="0" smtClean="0"/>
              <a:t>.</a:t>
            </a:r>
            <a:endParaRPr lang="en-US" sz="28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669413" y="6224571"/>
            <a:ext cx="2441975" cy="581085"/>
          </a:xfrm>
          <a:prstGeom prst="rect">
            <a:avLst/>
          </a:prstGeom>
        </p:spPr>
      </p:pic>
    </p:spTree>
    <p:extLst>
      <p:ext uri="{BB962C8B-B14F-4D97-AF65-F5344CB8AC3E}">
        <p14:creationId xmlns:p14="http://schemas.microsoft.com/office/powerpoint/2010/main" val="295687621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51510" y="1010245"/>
            <a:ext cx="9848335" cy="5570756"/>
          </a:xfrm>
          <a:prstGeom prst="rect">
            <a:avLst/>
          </a:prstGeom>
          <a:noFill/>
        </p:spPr>
        <p:txBody>
          <a:bodyPr wrap="square" rtlCol="0">
            <a:spAutoFit/>
          </a:bodyPr>
          <a:lstStyle/>
          <a:p>
            <a:pPr algn="ctr"/>
            <a:r>
              <a:rPr lang="en-US" b="1" u="sng" dirty="0" smtClean="0"/>
              <a:t>Open Government Laws for Special Districts</a:t>
            </a:r>
          </a:p>
          <a:p>
            <a:endParaRPr lang="en-US" dirty="0"/>
          </a:p>
          <a:p>
            <a:r>
              <a:rPr lang="en-US" sz="2000" dirty="0" smtClean="0"/>
              <a:t>Just because records are kept by a contractor who is not an agency does not mean those records are not subject to production under the Public Records Law.  </a:t>
            </a:r>
          </a:p>
          <a:p>
            <a:endParaRPr lang="en-US" sz="2000" dirty="0"/>
          </a:p>
          <a:p>
            <a:r>
              <a:rPr lang="en-US" sz="2000" dirty="0" smtClean="0"/>
              <a:t>F.S. §119.0701 requires public contracts to include a contractual obligation that contractors:</a:t>
            </a:r>
          </a:p>
          <a:p>
            <a:pPr marL="342900" indent="-342900">
              <a:buAutoNum type="arabicPeriod"/>
            </a:pPr>
            <a:r>
              <a:rPr lang="en-US" sz="2000" dirty="0" smtClean="0"/>
              <a:t>Keep and main public records required by the public agency to perform the service.</a:t>
            </a:r>
          </a:p>
          <a:p>
            <a:pPr marL="342900" indent="-342900">
              <a:buAutoNum type="arabicPeriod"/>
            </a:pPr>
            <a:r>
              <a:rPr lang="en-US" sz="2000" dirty="0" smtClean="0"/>
              <a:t>Ensure that public records that are exempt…are not disclosed except as authorized by law…</a:t>
            </a:r>
          </a:p>
          <a:p>
            <a:pPr marL="342900" indent="-342900">
              <a:buAutoNum type="arabicPeriod"/>
            </a:pPr>
            <a:r>
              <a:rPr lang="en-US" sz="2000" dirty="0" smtClean="0"/>
              <a:t>Upon completion of the contract, transfer at no cost the records to the public agency or keep and maintain the records required by the public agency.  This includes electronic records.</a:t>
            </a:r>
          </a:p>
          <a:p>
            <a:pPr marL="342900" indent="-342900">
              <a:buAutoNum type="arabicPeriod"/>
            </a:pPr>
            <a:endParaRPr lang="en-US" sz="2000" dirty="0"/>
          </a:p>
          <a:p>
            <a:r>
              <a:rPr lang="en-US" sz="2000" dirty="0" smtClean="0"/>
              <a:t>Requests for contractor records must be made directly to the public agency who must notify the contractor. The contractor then must provide the records to the agency within a reasonable period of time.</a:t>
            </a:r>
            <a:endParaRPr lang="en-US" dirty="0"/>
          </a:p>
        </p:txBody>
      </p:sp>
      <p:sp>
        <p:nvSpPr>
          <p:cNvPr id="3" name="Title 1"/>
          <p:cNvSpPr txBox="1">
            <a:spLocks/>
          </p:cNvSpPr>
          <p:nvPr/>
        </p:nvSpPr>
        <p:spPr>
          <a:xfrm>
            <a:off x="162984" y="175260"/>
            <a:ext cx="8596668" cy="693420"/>
          </a:xfrm>
          <a:prstGeom prst="rect">
            <a:avLst/>
          </a:prstGeom>
        </p:spPr>
        <p:txBody>
          <a:bodyPr>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3200" dirty="0" smtClean="0"/>
              <a:t>Introduction to Special Districts</a:t>
            </a:r>
            <a:endParaRPr lang="en-US" sz="32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627079" y="6141481"/>
            <a:ext cx="2441975" cy="581085"/>
          </a:xfrm>
          <a:prstGeom prst="rect">
            <a:avLst/>
          </a:prstGeom>
        </p:spPr>
      </p:pic>
    </p:spTree>
    <p:extLst>
      <p:ext uri="{BB962C8B-B14F-4D97-AF65-F5344CB8AC3E}">
        <p14:creationId xmlns:p14="http://schemas.microsoft.com/office/powerpoint/2010/main" val="53607819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85750" y="778888"/>
            <a:ext cx="10584180" cy="5755422"/>
          </a:xfrm>
          <a:prstGeom prst="rect">
            <a:avLst/>
          </a:prstGeom>
          <a:noFill/>
        </p:spPr>
        <p:txBody>
          <a:bodyPr wrap="square" rtlCol="0">
            <a:spAutoFit/>
          </a:bodyPr>
          <a:lstStyle/>
          <a:p>
            <a:endParaRPr lang="en-US" dirty="0" smtClean="0"/>
          </a:p>
          <a:p>
            <a:pPr algn="ctr"/>
            <a:r>
              <a:rPr lang="en-US" sz="2000" b="1" u="sng" dirty="0" smtClean="0"/>
              <a:t>Open Government Laws for Special Districts</a:t>
            </a:r>
          </a:p>
          <a:p>
            <a:endParaRPr lang="en-US" sz="2000" dirty="0" smtClean="0"/>
          </a:p>
          <a:p>
            <a:r>
              <a:rPr lang="en-US" sz="2000" dirty="0" smtClean="0"/>
              <a:t>Within the “agency,” the person(s) responsible for maintaining and producing the document is the “</a:t>
            </a:r>
            <a:r>
              <a:rPr lang="en-US" sz="2000" b="1" dirty="0" smtClean="0"/>
              <a:t>custodian.</a:t>
            </a:r>
            <a:r>
              <a:rPr lang="en-US" sz="2000" dirty="0" smtClean="0"/>
              <a:t>”</a:t>
            </a:r>
          </a:p>
          <a:p>
            <a:endParaRPr lang="en-US" sz="2000" dirty="0" smtClean="0"/>
          </a:p>
          <a:p>
            <a:pPr marL="285750" indent="-285750">
              <a:buFont typeface="Arial" panose="020B0604020202020204" pitchFamily="34" charset="0"/>
              <a:buChar char="•"/>
            </a:pPr>
            <a:r>
              <a:rPr lang="en-US" sz="2000" dirty="0" smtClean="0"/>
              <a:t>“</a:t>
            </a:r>
            <a:r>
              <a:rPr lang="en-US" sz="2000" dirty="0"/>
              <a:t>Custodian of public records” means the elected or appointed state, county, or municipal officer charged with the responsibility of maintaining the office having public records, or his or her designee</a:t>
            </a:r>
            <a:r>
              <a:rPr lang="en-US" sz="2000" dirty="0" smtClean="0"/>
              <a:t>.  Fla</a:t>
            </a:r>
            <a:r>
              <a:rPr lang="en-US" sz="2000" dirty="0"/>
              <a:t>. Stat. </a:t>
            </a:r>
            <a:r>
              <a:rPr lang="en-US" sz="2000" dirty="0" smtClean="0"/>
              <a:t>§ 119.011(5) (2016).</a:t>
            </a:r>
          </a:p>
          <a:p>
            <a:pPr marL="285750" indent="-285750">
              <a:buFont typeface="Arial" panose="020B0604020202020204" pitchFamily="34" charset="0"/>
              <a:buChar char="•"/>
            </a:pPr>
            <a:endParaRPr lang="en-US" sz="2000" dirty="0"/>
          </a:p>
          <a:p>
            <a:pPr marL="285750" indent="-285750" algn="just">
              <a:buFont typeface="Arial" panose="020B0604020202020204" pitchFamily="34" charset="0"/>
              <a:buChar char="•"/>
            </a:pPr>
            <a:r>
              <a:rPr lang="en-US" sz="2000" dirty="0" smtClean="0"/>
              <a:t>F.S. §119.07(1)(a), Florida Statutes, provides that “</a:t>
            </a:r>
            <a:r>
              <a:rPr lang="en-US" sz="2000" b="1" dirty="0" smtClean="0"/>
              <a:t>every person who has custody of a public record shall </a:t>
            </a:r>
            <a:r>
              <a:rPr lang="en-US" sz="2000" dirty="0" smtClean="0"/>
              <a:t>permit the record to be inspected and copied by any person desiring to do so, at any reasonable time, under reasonable conditions, and under supervision by the custodian of public records or the custodian’s designee.”</a:t>
            </a:r>
          </a:p>
          <a:p>
            <a:pPr marL="285750" indent="-285750" algn="just">
              <a:buFont typeface="Arial" panose="020B0604020202020204" pitchFamily="34" charset="0"/>
              <a:buChar char="•"/>
            </a:pPr>
            <a:endParaRPr lang="en-US" sz="2000" dirty="0" smtClean="0"/>
          </a:p>
          <a:p>
            <a:pPr marL="285750" indent="-285750" algn="just">
              <a:buFont typeface="Arial" panose="020B0604020202020204" pitchFamily="34" charset="0"/>
              <a:buChar char="•"/>
            </a:pPr>
            <a:r>
              <a:rPr lang="en-US" sz="2000" dirty="0" smtClean="0"/>
              <a:t>These two requirements have been read together to mean that both the “custodian” and any person who has custody, defined as control and supervision over the document, have a legal responsibility to maintain and produce.</a:t>
            </a:r>
            <a:r>
              <a:rPr lang="en-US" dirty="0" smtClean="0"/>
              <a:t> </a:t>
            </a:r>
            <a:r>
              <a:rPr lang="en-US" sz="1200" i="1" dirty="0" smtClean="0"/>
              <a:t>Puls v. City of Port St. Lucie</a:t>
            </a:r>
            <a:r>
              <a:rPr lang="en-US" sz="1200" dirty="0" smtClean="0"/>
              <a:t>, 678 So. 2d 514 (Fla. 4</a:t>
            </a:r>
            <a:r>
              <a:rPr lang="en-US" sz="1200" baseline="30000" dirty="0" smtClean="0"/>
              <a:t>th</a:t>
            </a:r>
            <a:r>
              <a:rPr lang="en-US" sz="1200" dirty="0" smtClean="0"/>
              <a:t> DCA 1996); </a:t>
            </a:r>
            <a:r>
              <a:rPr lang="en-US" sz="1200" i="1" dirty="0" smtClean="0"/>
              <a:t>Mintus v. City of West Palm Beach</a:t>
            </a:r>
            <a:r>
              <a:rPr lang="en-US" sz="1200" dirty="0" smtClean="0"/>
              <a:t>, 711 So. 2d 1359 (Fla. 4</a:t>
            </a:r>
            <a:r>
              <a:rPr lang="en-US" sz="1200" baseline="30000" dirty="0" smtClean="0"/>
              <a:t>th</a:t>
            </a:r>
            <a:r>
              <a:rPr lang="en-US" sz="1200" dirty="0" smtClean="0"/>
              <a:t> DCA 1998).</a:t>
            </a:r>
            <a:endParaRPr lang="en-US" sz="2000" dirty="0"/>
          </a:p>
        </p:txBody>
      </p:sp>
      <p:sp>
        <p:nvSpPr>
          <p:cNvPr id="3" name="Title 1"/>
          <p:cNvSpPr txBox="1">
            <a:spLocks/>
          </p:cNvSpPr>
          <p:nvPr/>
        </p:nvSpPr>
        <p:spPr>
          <a:xfrm>
            <a:off x="162984" y="175260"/>
            <a:ext cx="8596668" cy="693420"/>
          </a:xfrm>
          <a:prstGeom prst="rect">
            <a:avLst/>
          </a:prstGeom>
        </p:spPr>
        <p:txBody>
          <a:bodyPr>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3200" dirty="0" smtClean="0"/>
              <a:t>Introduction to Special Districts</a:t>
            </a:r>
            <a:endParaRPr lang="en-US" sz="32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648942" y="6243767"/>
            <a:ext cx="2441975" cy="581085"/>
          </a:xfrm>
          <a:prstGeom prst="rect">
            <a:avLst/>
          </a:prstGeom>
        </p:spPr>
      </p:pic>
    </p:spTree>
    <p:extLst>
      <p:ext uri="{BB962C8B-B14F-4D97-AF65-F5344CB8AC3E}">
        <p14:creationId xmlns:p14="http://schemas.microsoft.com/office/powerpoint/2010/main" val="349619926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85750" y="778888"/>
            <a:ext cx="9315450" cy="5416868"/>
          </a:xfrm>
          <a:prstGeom prst="rect">
            <a:avLst/>
          </a:prstGeom>
          <a:noFill/>
        </p:spPr>
        <p:txBody>
          <a:bodyPr wrap="square" rtlCol="0">
            <a:spAutoFit/>
          </a:bodyPr>
          <a:lstStyle/>
          <a:p>
            <a:endParaRPr lang="en-US" dirty="0" smtClean="0"/>
          </a:p>
          <a:p>
            <a:pPr algn="ctr"/>
            <a:r>
              <a:rPr lang="en-US" sz="2000" b="1" u="sng" dirty="0" smtClean="0"/>
              <a:t>Open Government Laws for Special Districts</a:t>
            </a:r>
          </a:p>
          <a:p>
            <a:endParaRPr lang="en-US" sz="2000" dirty="0" smtClean="0"/>
          </a:p>
          <a:p>
            <a:r>
              <a:rPr lang="en-US" sz="2000" dirty="0" smtClean="0"/>
              <a:t>Drafts, Notes, and Personal Records:</a:t>
            </a:r>
          </a:p>
          <a:p>
            <a:endParaRPr lang="en-US" sz="2000" dirty="0" smtClean="0"/>
          </a:p>
          <a:p>
            <a:pPr marL="285750" indent="-285750">
              <a:buFont typeface="Arial" panose="020B0604020202020204" pitchFamily="34" charset="0"/>
              <a:buChar char="•"/>
            </a:pPr>
            <a:r>
              <a:rPr lang="en-US" sz="2000" dirty="0" smtClean="0"/>
              <a:t>A record does not have to be the “final” version to be a public record. Therefore, drafts that have been used to formalize, perpetuate, and communicate public knowledge are public records.  For example, a draft sent between individuals for review and comment is a public record.</a:t>
            </a:r>
          </a:p>
          <a:p>
            <a:endParaRPr lang="en-US" sz="2000" dirty="0" smtClean="0"/>
          </a:p>
          <a:p>
            <a:pPr marL="285750" indent="-285750" algn="just">
              <a:buFont typeface="Arial" panose="020B0604020202020204" pitchFamily="34" charset="0"/>
              <a:buChar char="•"/>
            </a:pPr>
            <a:r>
              <a:rPr lang="en-US" sz="2000" dirty="0" smtClean="0"/>
              <a:t>Notes not designed to formalize, perpetuate, and communicate public knowledge are not considered public records.  An example is handwritten notes made by a lawyer right before an opening argument in court. </a:t>
            </a:r>
            <a:r>
              <a:rPr lang="en-US" sz="1400" b="1" i="1" dirty="0" smtClean="0"/>
              <a:t>Shevin v. Byron, Harless, Schaffer, Reid &amp; Assoc., Inc., 379 So.3d 633 (Fla. 1980).</a:t>
            </a:r>
          </a:p>
          <a:p>
            <a:endParaRPr lang="en-US" sz="1400" b="1" i="1" dirty="0" smtClean="0"/>
          </a:p>
          <a:p>
            <a:pPr marL="285750" indent="-285750">
              <a:buFont typeface="Arial" panose="020B0604020202020204" pitchFamily="34" charset="0"/>
              <a:buChar char="•"/>
            </a:pPr>
            <a:r>
              <a:rPr lang="en-US" sz="2000" dirty="0" smtClean="0"/>
              <a:t>Personal records are not made in connection with official business and, therefore, are not public records even if they are maintained on a district computer or device. </a:t>
            </a:r>
            <a:r>
              <a:rPr lang="en-US" sz="1400" b="1" i="1" dirty="0" smtClean="0"/>
              <a:t>State v. City of Clearwater</a:t>
            </a:r>
            <a:r>
              <a:rPr lang="en-US" sz="1400" b="1" dirty="0" smtClean="0"/>
              <a:t>, 863 So. 2d 149 (Fla. 3d DCA 2009).</a:t>
            </a:r>
          </a:p>
        </p:txBody>
      </p:sp>
      <p:sp>
        <p:nvSpPr>
          <p:cNvPr id="3" name="Title 1"/>
          <p:cNvSpPr txBox="1">
            <a:spLocks/>
          </p:cNvSpPr>
          <p:nvPr/>
        </p:nvSpPr>
        <p:spPr>
          <a:xfrm>
            <a:off x="162984" y="175260"/>
            <a:ext cx="8596668" cy="693420"/>
          </a:xfrm>
          <a:prstGeom prst="rect">
            <a:avLst/>
          </a:prstGeom>
        </p:spPr>
        <p:txBody>
          <a:bodyPr>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3200" dirty="0" smtClean="0"/>
              <a:t>Introduction to Special Districts</a:t>
            </a:r>
            <a:endParaRPr lang="en-US" sz="32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627079" y="6128323"/>
            <a:ext cx="2441975" cy="581085"/>
          </a:xfrm>
          <a:prstGeom prst="rect">
            <a:avLst/>
          </a:prstGeom>
        </p:spPr>
      </p:pic>
    </p:spTree>
    <p:extLst>
      <p:ext uri="{BB962C8B-B14F-4D97-AF65-F5344CB8AC3E}">
        <p14:creationId xmlns:p14="http://schemas.microsoft.com/office/powerpoint/2010/main" val="30979703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85750" y="778888"/>
            <a:ext cx="9315450" cy="5940088"/>
          </a:xfrm>
          <a:prstGeom prst="rect">
            <a:avLst/>
          </a:prstGeom>
          <a:noFill/>
        </p:spPr>
        <p:txBody>
          <a:bodyPr wrap="square" rtlCol="0">
            <a:spAutoFit/>
          </a:bodyPr>
          <a:lstStyle/>
          <a:p>
            <a:pPr algn="ctr"/>
            <a:r>
              <a:rPr lang="en-US" sz="2000" b="1" u="sng" dirty="0" smtClean="0"/>
              <a:t>Open Government Laws for Special Districts</a:t>
            </a:r>
          </a:p>
          <a:p>
            <a:endParaRPr lang="en-US" sz="2000" dirty="0" smtClean="0"/>
          </a:p>
          <a:p>
            <a:r>
              <a:rPr lang="en-US" sz="2000" dirty="0" smtClean="0"/>
              <a:t>Exemptions and privileges can only be created by statute.  Judges cannot create them, so they cannot be based on case law.  </a:t>
            </a:r>
          </a:p>
          <a:p>
            <a:endParaRPr lang="en-US" sz="2000" dirty="0" smtClean="0"/>
          </a:p>
          <a:p>
            <a:r>
              <a:rPr lang="en-US" sz="2000" dirty="0" smtClean="0"/>
              <a:t>If a document is withheld on the grounds of an exemption or privilege, the statutory source of the exemption or privilege must be identified as the reason for withholding the document.</a:t>
            </a:r>
          </a:p>
          <a:p>
            <a:endParaRPr lang="en-US" sz="2000" dirty="0" smtClean="0"/>
          </a:p>
          <a:p>
            <a:r>
              <a:rPr lang="en-US" sz="2000" dirty="0" smtClean="0"/>
              <a:t>Exemptions are always construed in favor of production.</a:t>
            </a:r>
          </a:p>
          <a:p>
            <a:endParaRPr lang="en-US" sz="2000" dirty="0" smtClean="0"/>
          </a:p>
          <a:p>
            <a:r>
              <a:rPr lang="en-US" sz="2000" dirty="0" smtClean="0"/>
              <a:t>Difference between exempt and confidential:</a:t>
            </a:r>
          </a:p>
          <a:p>
            <a:pPr marL="285750" indent="-285750">
              <a:buFont typeface="Arial" panose="020B0604020202020204" pitchFamily="34" charset="0"/>
              <a:buChar char="•"/>
            </a:pPr>
            <a:r>
              <a:rPr lang="en-US" sz="2000" b="1" dirty="0" smtClean="0"/>
              <a:t>Exempt</a:t>
            </a:r>
            <a:r>
              <a:rPr lang="en-US" sz="2000" dirty="0" smtClean="0"/>
              <a:t> means the agency has the right to withhold the document. Such exemptions can be waived.</a:t>
            </a:r>
          </a:p>
          <a:p>
            <a:pPr marL="285750" indent="-285750">
              <a:buFont typeface="Arial" panose="020B0604020202020204" pitchFamily="34" charset="0"/>
              <a:buChar char="•"/>
            </a:pPr>
            <a:r>
              <a:rPr lang="en-US" sz="2000" b="1" dirty="0" smtClean="0"/>
              <a:t>Confidential</a:t>
            </a:r>
            <a:r>
              <a:rPr lang="en-US" sz="2000" dirty="0" smtClean="0"/>
              <a:t> means the agency is obligated to withhold the document. Confidentiality cannot be waived by disclosure.</a:t>
            </a:r>
          </a:p>
          <a:p>
            <a:r>
              <a:rPr lang="en-US" sz="1400" b="1" i="1" dirty="0" smtClean="0"/>
              <a:t>WFTV Inc. v. School Board of Seminole</a:t>
            </a:r>
            <a:r>
              <a:rPr lang="en-US" sz="1400" dirty="0" smtClean="0"/>
              <a:t>, 874 So. 2d 48 (Fla. 5</a:t>
            </a:r>
            <a:r>
              <a:rPr lang="en-US" sz="1400" baseline="30000" dirty="0" smtClean="0"/>
              <a:t>th</a:t>
            </a:r>
            <a:r>
              <a:rPr lang="en-US" sz="1400" dirty="0" smtClean="0"/>
              <a:t> DCA 2004).</a:t>
            </a:r>
            <a:r>
              <a:rPr lang="en-US" sz="2000" dirty="0" smtClean="0"/>
              <a:t> </a:t>
            </a:r>
          </a:p>
          <a:p>
            <a:endParaRPr lang="en-US" sz="2000" dirty="0" smtClean="0"/>
          </a:p>
          <a:p>
            <a:r>
              <a:rPr lang="en-US" sz="2000" dirty="0" smtClean="0"/>
              <a:t>For some confidential material, it is a crime to produce the document.</a:t>
            </a:r>
          </a:p>
        </p:txBody>
      </p:sp>
      <p:sp>
        <p:nvSpPr>
          <p:cNvPr id="3" name="Title 1"/>
          <p:cNvSpPr txBox="1">
            <a:spLocks/>
          </p:cNvSpPr>
          <p:nvPr/>
        </p:nvSpPr>
        <p:spPr>
          <a:xfrm>
            <a:off x="162984" y="175260"/>
            <a:ext cx="8596668" cy="693420"/>
          </a:xfrm>
          <a:prstGeom prst="rect">
            <a:avLst/>
          </a:prstGeom>
        </p:spPr>
        <p:txBody>
          <a:bodyPr>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3200" dirty="0" smtClean="0"/>
              <a:t>Introduction to Special Districts</a:t>
            </a:r>
            <a:endParaRPr lang="en-US" sz="32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627079" y="6128323"/>
            <a:ext cx="2441975" cy="581085"/>
          </a:xfrm>
          <a:prstGeom prst="rect">
            <a:avLst/>
          </a:prstGeom>
        </p:spPr>
      </p:pic>
    </p:spTree>
    <p:extLst>
      <p:ext uri="{BB962C8B-B14F-4D97-AF65-F5344CB8AC3E}">
        <p14:creationId xmlns:p14="http://schemas.microsoft.com/office/powerpoint/2010/main" val="15315422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984" y="175260"/>
            <a:ext cx="8596668" cy="693420"/>
          </a:xfrm>
        </p:spPr>
        <p:txBody>
          <a:bodyPr>
            <a:normAutofit/>
          </a:bodyPr>
          <a:lstStyle/>
          <a:p>
            <a:r>
              <a:rPr lang="en-US" sz="3200" dirty="0" smtClean="0"/>
              <a:t>Introduction to Special Districts</a:t>
            </a:r>
            <a:endParaRPr lang="en-US" sz="3200" dirty="0"/>
          </a:p>
        </p:txBody>
      </p:sp>
      <p:sp>
        <p:nvSpPr>
          <p:cNvPr id="3" name="Content Placeholder 2"/>
          <p:cNvSpPr>
            <a:spLocks noGrp="1"/>
          </p:cNvSpPr>
          <p:nvPr>
            <p:ph idx="1"/>
          </p:nvPr>
        </p:nvSpPr>
        <p:spPr>
          <a:xfrm>
            <a:off x="320040" y="868680"/>
            <a:ext cx="9544050" cy="5840730"/>
          </a:xfrm>
        </p:spPr>
        <p:txBody>
          <a:bodyPr>
            <a:normAutofit lnSpcReduction="10000"/>
          </a:bodyPr>
          <a:lstStyle/>
          <a:p>
            <a:pPr marL="0" indent="0" algn="ctr">
              <a:buNone/>
            </a:pPr>
            <a:r>
              <a:rPr lang="en-US" sz="2800" b="1" u="sng" dirty="0" smtClean="0"/>
              <a:t>General Information About Special Districts*</a:t>
            </a:r>
          </a:p>
          <a:p>
            <a:pPr marL="0" indent="0">
              <a:buNone/>
            </a:pPr>
            <a:endParaRPr lang="en-US" sz="1900" dirty="0" smtClean="0"/>
          </a:p>
          <a:p>
            <a:r>
              <a:rPr lang="en-US" sz="2000" dirty="0" smtClean="0"/>
              <a:t>Special Districts have existed in Florida for over 190 years.</a:t>
            </a:r>
          </a:p>
          <a:p>
            <a:r>
              <a:rPr lang="en-US" sz="2000" dirty="0" smtClean="0"/>
              <a:t>They are referenced in the Florida Constitution. Art. VII, Sec. 9(a).</a:t>
            </a:r>
          </a:p>
          <a:p>
            <a:r>
              <a:rPr lang="en-US" sz="2000" dirty="0"/>
              <a:t>Every parcel in Florida is covered by at least one special district.</a:t>
            </a:r>
          </a:p>
          <a:p>
            <a:r>
              <a:rPr lang="en-US" sz="2000" dirty="0"/>
              <a:t>Some special districts are large and operate in multiple counties.</a:t>
            </a:r>
          </a:p>
          <a:p>
            <a:r>
              <a:rPr lang="en-US" sz="2000" dirty="0"/>
              <a:t>Other special districts serve small neighborhoods using all volunteer staff.</a:t>
            </a:r>
          </a:p>
          <a:p>
            <a:r>
              <a:rPr lang="en-US" sz="2000" dirty="0"/>
              <a:t>Many special districts operate with very little funding (less than $3,000 per year) or no funding at all.</a:t>
            </a:r>
          </a:p>
          <a:p>
            <a:r>
              <a:rPr lang="en-US" sz="2000" dirty="0"/>
              <a:t>Not all special districts have taxing authority.</a:t>
            </a:r>
          </a:p>
          <a:p>
            <a:r>
              <a:rPr lang="en-US" sz="2000" dirty="0" smtClean="0"/>
              <a:t>The </a:t>
            </a:r>
            <a:r>
              <a:rPr lang="en-US" sz="2000" dirty="0"/>
              <a:t>top </a:t>
            </a:r>
            <a:r>
              <a:rPr lang="en-US" sz="2000" dirty="0" smtClean="0"/>
              <a:t>10 most </a:t>
            </a:r>
            <a:r>
              <a:rPr lang="en-US" sz="2000" dirty="0"/>
              <a:t>common special </a:t>
            </a:r>
            <a:r>
              <a:rPr lang="en-US" sz="2000" dirty="0" smtClean="0"/>
              <a:t>districts – 1) community development; 2) community redevelopment; 3) housing authorities; 4) drainage and water control; 5) fire control and rescue; 6) soil and water conservation; 7) neighborhood enhancement; 8) health facilities; 9) hospitals; 10) neighborhood improvement.</a:t>
            </a:r>
            <a:endParaRPr lang="en-US" sz="2000" dirty="0"/>
          </a:p>
          <a:p>
            <a:pPr marL="0" indent="0">
              <a:buNone/>
            </a:pPr>
            <a:endParaRPr lang="en-US" sz="1900" dirty="0" smtClean="0"/>
          </a:p>
          <a:p>
            <a:pPr marL="0" indent="0">
              <a:buNone/>
            </a:pPr>
            <a:endParaRPr lang="en-US" sz="19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627079" y="6128323"/>
            <a:ext cx="2441975" cy="581085"/>
          </a:xfrm>
          <a:prstGeom prst="rect">
            <a:avLst/>
          </a:prstGeom>
        </p:spPr>
      </p:pic>
    </p:spTree>
    <p:extLst>
      <p:ext uri="{BB962C8B-B14F-4D97-AF65-F5344CB8AC3E}">
        <p14:creationId xmlns:p14="http://schemas.microsoft.com/office/powerpoint/2010/main" val="212581828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85750" y="778888"/>
            <a:ext cx="9315450" cy="5570756"/>
          </a:xfrm>
          <a:prstGeom prst="rect">
            <a:avLst/>
          </a:prstGeom>
          <a:noFill/>
        </p:spPr>
        <p:txBody>
          <a:bodyPr wrap="square" rtlCol="0">
            <a:spAutoFit/>
          </a:bodyPr>
          <a:lstStyle/>
          <a:p>
            <a:pPr algn="ctr"/>
            <a:r>
              <a:rPr lang="en-US" sz="2000" b="1" u="sng" dirty="0" smtClean="0"/>
              <a:t>Open Government Laws for Special Districts</a:t>
            </a:r>
          </a:p>
          <a:p>
            <a:endParaRPr lang="en-US" sz="2000" dirty="0" smtClean="0"/>
          </a:p>
          <a:p>
            <a:pPr algn="ctr"/>
            <a:r>
              <a:rPr lang="en-US" b="1" u="sng" dirty="0" smtClean="0"/>
              <a:t>Litigation</a:t>
            </a:r>
          </a:p>
          <a:p>
            <a:pPr algn="ctr"/>
            <a:endParaRPr lang="en-US" b="1" u="sng" dirty="0" smtClean="0"/>
          </a:p>
          <a:p>
            <a:pPr marL="285750" indent="-285750">
              <a:buFont typeface="Arial" panose="020B0604020202020204" pitchFamily="34" charset="0"/>
              <a:buChar char="•"/>
            </a:pPr>
            <a:r>
              <a:rPr lang="en-US" sz="2000" dirty="0" smtClean="0"/>
              <a:t>There is no attorney-client privilege in written work product.</a:t>
            </a:r>
          </a:p>
          <a:p>
            <a:pPr marL="285750" indent="-285750">
              <a:buFont typeface="Arial" panose="020B0604020202020204" pitchFamily="34" charset="0"/>
              <a:buChar char="•"/>
            </a:pPr>
            <a:r>
              <a:rPr lang="en-US" sz="2000" dirty="0" smtClean="0"/>
              <a:t>There is a work-product privilege, F.S. 119.071(1)(d). It applies to records that meet the following:</a:t>
            </a:r>
          </a:p>
          <a:p>
            <a:pPr marL="742950" lvl="1" indent="-285750">
              <a:buFont typeface="Arial" panose="020B0604020202020204" pitchFamily="34" charset="0"/>
              <a:buChar char="•"/>
            </a:pPr>
            <a:r>
              <a:rPr lang="en-US" sz="2000" dirty="0" smtClean="0"/>
              <a:t>Prepared by an agency attorney OR at the attorney’s express direction</a:t>
            </a:r>
          </a:p>
          <a:p>
            <a:pPr marL="742950" lvl="1" indent="-285750">
              <a:buFont typeface="Arial" panose="020B0604020202020204" pitchFamily="34" charset="0"/>
              <a:buChar char="•"/>
            </a:pPr>
            <a:r>
              <a:rPr lang="en-US" sz="2000" dirty="0" smtClean="0"/>
              <a:t>THAT reflect a mental impression, conclusion, litigation strategy, or legal theory.</a:t>
            </a:r>
          </a:p>
          <a:p>
            <a:pPr marL="742950" lvl="1" indent="-285750">
              <a:buFont typeface="Arial" panose="020B0604020202020204" pitchFamily="34" charset="0"/>
              <a:buChar char="•"/>
            </a:pPr>
            <a:r>
              <a:rPr lang="en-US" sz="2000" dirty="0" smtClean="0"/>
              <a:t>Must be prepared </a:t>
            </a:r>
            <a:r>
              <a:rPr lang="en-US" sz="2000" i="1" dirty="0" smtClean="0"/>
              <a:t>exclusively</a:t>
            </a:r>
            <a:r>
              <a:rPr lang="en-US" sz="2000" dirty="0" smtClean="0"/>
              <a:t> for civil or criminal litigation or for adversarial administrative proceedings OR in anticipation of imminent civil or criminal litigation or adversarial administrative proceedings.</a:t>
            </a:r>
          </a:p>
          <a:p>
            <a:pPr marL="742950" lvl="1" indent="-285750">
              <a:buFont typeface="Arial" panose="020B0604020202020204" pitchFamily="34" charset="0"/>
              <a:buChar char="•"/>
            </a:pPr>
            <a:endParaRPr lang="en-US" sz="2000" dirty="0" smtClean="0"/>
          </a:p>
          <a:p>
            <a:pPr marL="285750" indent="-285750">
              <a:buFont typeface="Arial" panose="020B0604020202020204" pitchFamily="34" charset="0"/>
              <a:buChar char="•"/>
            </a:pPr>
            <a:r>
              <a:rPr lang="en-US" sz="2000" dirty="0" smtClean="0"/>
              <a:t>Only lasts until the conclusion of the litigation or administrative proceeding.</a:t>
            </a:r>
          </a:p>
          <a:p>
            <a:endParaRPr lang="en-US" sz="2000" dirty="0" smtClean="0"/>
          </a:p>
          <a:p>
            <a:pPr marL="285750" indent="-285750">
              <a:buFont typeface="Arial" panose="020B0604020202020204" pitchFamily="34" charset="0"/>
              <a:buChar char="•"/>
            </a:pPr>
            <a:r>
              <a:rPr lang="en-US" sz="2000" dirty="0" smtClean="0"/>
              <a:t>If you claim the work product privilege, you must identify the potential parties to the litigation/proceeding. F.S. 119.071(1)(d)(2).</a:t>
            </a:r>
          </a:p>
        </p:txBody>
      </p:sp>
      <p:sp>
        <p:nvSpPr>
          <p:cNvPr id="3" name="Title 1"/>
          <p:cNvSpPr txBox="1">
            <a:spLocks/>
          </p:cNvSpPr>
          <p:nvPr/>
        </p:nvSpPr>
        <p:spPr>
          <a:xfrm>
            <a:off x="162984" y="175260"/>
            <a:ext cx="8596668" cy="693420"/>
          </a:xfrm>
          <a:prstGeom prst="rect">
            <a:avLst/>
          </a:prstGeom>
        </p:spPr>
        <p:txBody>
          <a:bodyPr>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3200" dirty="0" smtClean="0"/>
              <a:t>Introduction to Special Districts</a:t>
            </a:r>
            <a:endParaRPr lang="en-US" sz="32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627079" y="6128323"/>
            <a:ext cx="2441975" cy="581085"/>
          </a:xfrm>
          <a:prstGeom prst="rect">
            <a:avLst/>
          </a:prstGeom>
        </p:spPr>
      </p:pic>
    </p:spTree>
    <p:extLst>
      <p:ext uri="{BB962C8B-B14F-4D97-AF65-F5344CB8AC3E}">
        <p14:creationId xmlns:p14="http://schemas.microsoft.com/office/powerpoint/2010/main" val="348681866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85750" y="778888"/>
            <a:ext cx="9315450" cy="5632311"/>
          </a:xfrm>
          <a:prstGeom prst="rect">
            <a:avLst/>
          </a:prstGeom>
          <a:noFill/>
        </p:spPr>
        <p:txBody>
          <a:bodyPr wrap="square" rtlCol="0">
            <a:spAutoFit/>
          </a:bodyPr>
          <a:lstStyle/>
          <a:p>
            <a:pPr algn="ctr"/>
            <a:r>
              <a:rPr lang="en-US" sz="2000" b="1" u="sng" dirty="0" smtClean="0"/>
              <a:t>Open Government Laws for Special Districts</a:t>
            </a:r>
          </a:p>
          <a:p>
            <a:endParaRPr lang="en-US" sz="2000" dirty="0" smtClean="0"/>
          </a:p>
          <a:p>
            <a:pPr lvl="0" algn="just"/>
            <a:r>
              <a:rPr lang="en-US" sz="2000" dirty="0" smtClean="0"/>
              <a:t>The following penalties can be assessed for failure to comply with the Public Records Act:</a:t>
            </a:r>
          </a:p>
          <a:p>
            <a:pPr lvl="0" algn="just"/>
            <a:endParaRPr lang="en-US" sz="2000" dirty="0" smtClean="0"/>
          </a:p>
          <a:p>
            <a:pPr marL="342900" indent="-342900" algn="just">
              <a:buFont typeface="Arial" panose="020B0604020202020204" pitchFamily="34" charset="0"/>
              <a:buChar char="•"/>
            </a:pPr>
            <a:r>
              <a:rPr lang="en-US" sz="2000" dirty="0" smtClean="0"/>
              <a:t>The District may be required to pay attorney fees if a civil action is filed against the District to enforce the public records law. There is no cap on fees.</a:t>
            </a:r>
          </a:p>
          <a:p>
            <a:pPr marL="342900" indent="-342900" algn="just">
              <a:buFont typeface="Arial" panose="020B0604020202020204" pitchFamily="34" charset="0"/>
              <a:buChar char="•"/>
            </a:pPr>
            <a:r>
              <a:rPr lang="en-US" sz="2000" dirty="0" smtClean="0"/>
              <a:t>A public officer who knowingly violates the public records law is subject to suspension and removal or impeachment and commits a misdemeanor of the first degree punishable by possible criminal penalties of a year in prison or a $1,000 fine or both.  </a:t>
            </a:r>
          </a:p>
          <a:p>
            <a:pPr algn="just"/>
            <a:endParaRPr lang="en-US" sz="2000" dirty="0"/>
          </a:p>
          <a:p>
            <a:pPr algn="just"/>
            <a:r>
              <a:rPr lang="en-US" sz="2000" dirty="0" smtClean="0"/>
              <a:t>(Some courts have held that mere negligence will not be enough to be found guilty of a misdemeanor of the first degree).</a:t>
            </a:r>
          </a:p>
          <a:p>
            <a:pPr algn="just"/>
            <a:r>
              <a:rPr lang="en-US" sz="2000" dirty="0" smtClean="0"/>
              <a:t> </a:t>
            </a:r>
          </a:p>
          <a:p>
            <a:pPr lvl="1" indent="-457200" algn="just">
              <a:buFont typeface="Arial" pitchFamily="34" charset="0"/>
              <a:buChar char="•"/>
            </a:pPr>
            <a:r>
              <a:rPr lang="en-US" sz="2000" dirty="0" smtClean="0"/>
              <a:t>Even if a person is not convicted of a crime, the person could still be found guilty of a noncriminal infraction punishable by a fine not to exceed $500.</a:t>
            </a:r>
          </a:p>
        </p:txBody>
      </p:sp>
      <p:sp>
        <p:nvSpPr>
          <p:cNvPr id="3" name="Title 1"/>
          <p:cNvSpPr txBox="1">
            <a:spLocks/>
          </p:cNvSpPr>
          <p:nvPr/>
        </p:nvSpPr>
        <p:spPr>
          <a:xfrm>
            <a:off x="162984" y="175260"/>
            <a:ext cx="8596668" cy="693420"/>
          </a:xfrm>
          <a:prstGeom prst="rect">
            <a:avLst/>
          </a:prstGeom>
        </p:spPr>
        <p:txBody>
          <a:bodyPr>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3200" dirty="0" smtClean="0"/>
              <a:t>Introduction to Special Districts</a:t>
            </a:r>
            <a:endParaRPr lang="en-US" sz="32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627079" y="6128323"/>
            <a:ext cx="2441975" cy="581085"/>
          </a:xfrm>
          <a:prstGeom prst="rect">
            <a:avLst/>
          </a:prstGeom>
        </p:spPr>
      </p:pic>
    </p:spTree>
    <p:extLst>
      <p:ext uri="{BB962C8B-B14F-4D97-AF65-F5344CB8AC3E}">
        <p14:creationId xmlns:p14="http://schemas.microsoft.com/office/powerpoint/2010/main" val="142988628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984" y="175260"/>
            <a:ext cx="8596668" cy="693420"/>
          </a:xfrm>
        </p:spPr>
        <p:txBody>
          <a:bodyPr>
            <a:normAutofit/>
          </a:bodyPr>
          <a:lstStyle/>
          <a:p>
            <a:r>
              <a:rPr lang="en-US" sz="3200" dirty="0" smtClean="0"/>
              <a:t>Introduction to Special Districts</a:t>
            </a:r>
            <a:endParaRPr lang="en-US" sz="3200" dirty="0"/>
          </a:p>
        </p:txBody>
      </p:sp>
      <p:sp>
        <p:nvSpPr>
          <p:cNvPr id="3" name="Content Placeholder 2"/>
          <p:cNvSpPr>
            <a:spLocks noGrp="1"/>
          </p:cNvSpPr>
          <p:nvPr>
            <p:ph idx="1"/>
          </p:nvPr>
        </p:nvSpPr>
        <p:spPr>
          <a:xfrm>
            <a:off x="320040" y="868680"/>
            <a:ext cx="9544050" cy="5840730"/>
          </a:xfrm>
        </p:spPr>
        <p:txBody>
          <a:bodyPr>
            <a:normAutofit/>
          </a:bodyPr>
          <a:lstStyle/>
          <a:p>
            <a:pPr marL="0" indent="0" algn="ctr">
              <a:buNone/>
            </a:pPr>
            <a:r>
              <a:rPr lang="en-US" sz="2800" b="1" u="sng" dirty="0" smtClean="0"/>
              <a:t>Ethics Laws for Special Districts</a:t>
            </a:r>
          </a:p>
          <a:p>
            <a:pPr marL="0" indent="0" algn="ctr">
              <a:buNone/>
            </a:pPr>
            <a:r>
              <a:rPr lang="en-US" sz="2800" b="1" u="sng" dirty="0" smtClean="0"/>
              <a:t>Disclosures</a:t>
            </a:r>
            <a:endParaRPr lang="en-US" sz="2800" dirty="0"/>
          </a:p>
          <a:p>
            <a:pPr marL="0" indent="0" algn="just">
              <a:buNone/>
            </a:pPr>
            <a:r>
              <a:rPr lang="en-US" sz="2800" dirty="0" smtClean="0"/>
              <a:t>Chapter 112, Florida Statutes sets forth the ethics requirements for public officials and employees, including those in special districts.</a:t>
            </a:r>
          </a:p>
          <a:p>
            <a:pPr algn="just"/>
            <a:r>
              <a:rPr lang="en-US" sz="2800" dirty="0" smtClean="0"/>
              <a:t>Special district officers and specified employees must file financial disclosures on Form 1 by the time specified (30 days after employment or by July 1 each year thereafter), or face automatic fines of up to $25/day up to $1,500.</a:t>
            </a:r>
          </a:p>
          <a:p>
            <a:r>
              <a:rPr lang="en-US" sz="2800" dirty="0" smtClean="0"/>
              <a:t>Certain special district officers may be required to file quarterly client disclosures on Form 2.</a:t>
            </a:r>
          </a:p>
          <a:p>
            <a:endParaRPr lang="en-US" sz="2800" dirty="0" smtClean="0"/>
          </a:p>
          <a:p>
            <a:endParaRPr lang="en-US" sz="28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627079" y="6128323"/>
            <a:ext cx="2441975" cy="581085"/>
          </a:xfrm>
          <a:prstGeom prst="rect">
            <a:avLst/>
          </a:prstGeom>
        </p:spPr>
      </p:pic>
    </p:spTree>
    <p:extLst>
      <p:ext uri="{BB962C8B-B14F-4D97-AF65-F5344CB8AC3E}">
        <p14:creationId xmlns:p14="http://schemas.microsoft.com/office/powerpoint/2010/main" val="138735680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984" y="175260"/>
            <a:ext cx="8596668" cy="693420"/>
          </a:xfrm>
        </p:spPr>
        <p:txBody>
          <a:bodyPr>
            <a:normAutofit/>
          </a:bodyPr>
          <a:lstStyle/>
          <a:p>
            <a:r>
              <a:rPr lang="en-US" sz="3200" dirty="0" smtClean="0"/>
              <a:t>Introduction to Special Districts</a:t>
            </a:r>
            <a:endParaRPr lang="en-US" sz="3200" dirty="0"/>
          </a:p>
        </p:txBody>
      </p:sp>
      <p:sp>
        <p:nvSpPr>
          <p:cNvPr id="3" name="Content Placeholder 2"/>
          <p:cNvSpPr>
            <a:spLocks noGrp="1"/>
          </p:cNvSpPr>
          <p:nvPr>
            <p:ph idx="1"/>
          </p:nvPr>
        </p:nvSpPr>
        <p:spPr>
          <a:xfrm>
            <a:off x="320040" y="868680"/>
            <a:ext cx="9544050" cy="5840730"/>
          </a:xfrm>
        </p:spPr>
        <p:txBody>
          <a:bodyPr>
            <a:normAutofit fontScale="85000" lnSpcReduction="20000"/>
          </a:bodyPr>
          <a:lstStyle/>
          <a:p>
            <a:pPr marL="0" indent="0" algn="ctr">
              <a:buNone/>
            </a:pPr>
            <a:r>
              <a:rPr lang="en-US" sz="2800" b="1" u="sng" dirty="0" smtClean="0"/>
              <a:t>Ethics Laws for Special Districts</a:t>
            </a:r>
          </a:p>
          <a:p>
            <a:pPr marL="0" indent="0" algn="ctr">
              <a:buNone/>
            </a:pPr>
            <a:r>
              <a:rPr lang="en-US" sz="2800" b="1" u="sng" dirty="0" smtClean="0"/>
              <a:t>Prohibited Relationships and Transactions</a:t>
            </a:r>
            <a:endParaRPr lang="en-US" sz="2800" dirty="0"/>
          </a:p>
          <a:p>
            <a:pPr marL="0" indent="0">
              <a:buNone/>
            </a:pPr>
            <a:r>
              <a:rPr lang="en-US" sz="2800" dirty="0"/>
              <a:t>Special district local officers and employees are prohibited from:</a:t>
            </a:r>
          </a:p>
          <a:p>
            <a:r>
              <a:rPr lang="en-US" sz="2800" dirty="0"/>
              <a:t>Doing business with that special </a:t>
            </a:r>
            <a:r>
              <a:rPr lang="en-US" sz="2800" dirty="0" smtClean="0"/>
              <a:t>district; and</a:t>
            </a:r>
            <a:endParaRPr lang="en-US" sz="2800" dirty="0"/>
          </a:p>
          <a:p>
            <a:r>
              <a:rPr lang="en-US" sz="2800" dirty="0"/>
              <a:t>Entering into a conflicting employment or contractual relationship with any other special district local officer, employee, their spouse and/or their </a:t>
            </a:r>
            <a:r>
              <a:rPr lang="en-US" sz="2800" dirty="0" smtClean="0"/>
              <a:t>children.</a:t>
            </a:r>
            <a:endParaRPr lang="en-US" sz="2800" dirty="0"/>
          </a:p>
          <a:p>
            <a:pPr marL="0" indent="0">
              <a:buNone/>
            </a:pPr>
            <a:r>
              <a:rPr lang="en-US" sz="2800" dirty="0"/>
              <a:t>Certain limited exemptions apply to these prohibitions, such as the following:</a:t>
            </a:r>
          </a:p>
          <a:p>
            <a:pPr marL="342900" lvl="1" indent="-342900"/>
            <a:r>
              <a:rPr lang="en-US" sz="2600" dirty="0"/>
              <a:t>The business is awarded under a system of sealed competitive bidding; and,</a:t>
            </a:r>
          </a:p>
          <a:p>
            <a:pPr marL="342900" lvl="1" indent="-342900"/>
            <a:r>
              <a:rPr lang="en-US" sz="2600" dirty="0"/>
              <a:t>The special district local officer has exerted no influence on bid negotiations or specifications; and,</a:t>
            </a:r>
          </a:p>
          <a:p>
            <a:pPr marL="342900" lvl="1" indent="-342900"/>
            <a:r>
              <a:rPr lang="en-US" sz="2600" dirty="0"/>
              <a:t>Disclosure is made, before or at the time of the submission of the bid, of the special district local officer's or employee's or his or her spouse's or child's interest and the nature of the intended business.</a:t>
            </a:r>
          </a:p>
          <a:p>
            <a:endParaRPr lang="en-US" sz="2800" dirty="0" smtClean="0"/>
          </a:p>
          <a:p>
            <a:endParaRPr lang="en-US" sz="28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627079" y="6128323"/>
            <a:ext cx="2441975" cy="581085"/>
          </a:xfrm>
          <a:prstGeom prst="rect">
            <a:avLst/>
          </a:prstGeom>
        </p:spPr>
      </p:pic>
    </p:spTree>
    <p:extLst>
      <p:ext uri="{BB962C8B-B14F-4D97-AF65-F5344CB8AC3E}">
        <p14:creationId xmlns:p14="http://schemas.microsoft.com/office/powerpoint/2010/main" val="263798040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984" y="175260"/>
            <a:ext cx="8596668" cy="693420"/>
          </a:xfrm>
        </p:spPr>
        <p:txBody>
          <a:bodyPr>
            <a:normAutofit/>
          </a:bodyPr>
          <a:lstStyle/>
          <a:p>
            <a:r>
              <a:rPr lang="en-US" sz="3200" dirty="0" smtClean="0"/>
              <a:t>Introduction to Special Districts</a:t>
            </a:r>
            <a:endParaRPr lang="en-US" sz="3200" dirty="0"/>
          </a:p>
        </p:txBody>
      </p:sp>
      <p:sp>
        <p:nvSpPr>
          <p:cNvPr id="3" name="Content Placeholder 2"/>
          <p:cNvSpPr>
            <a:spLocks noGrp="1"/>
          </p:cNvSpPr>
          <p:nvPr>
            <p:ph idx="1"/>
          </p:nvPr>
        </p:nvSpPr>
        <p:spPr>
          <a:xfrm>
            <a:off x="320040" y="868680"/>
            <a:ext cx="9544050" cy="5840730"/>
          </a:xfrm>
        </p:spPr>
        <p:txBody>
          <a:bodyPr>
            <a:normAutofit fontScale="70000" lnSpcReduction="20000"/>
          </a:bodyPr>
          <a:lstStyle/>
          <a:p>
            <a:pPr marL="0" indent="0" algn="ctr">
              <a:buNone/>
            </a:pPr>
            <a:r>
              <a:rPr lang="en-US" sz="2800" b="1" u="sng" dirty="0" smtClean="0"/>
              <a:t>Ethics Laws for Special Districts</a:t>
            </a:r>
          </a:p>
          <a:p>
            <a:pPr marL="0" indent="0" algn="ctr">
              <a:buNone/>
            </a:pPr>
            <a:r>
              <a:rPr lang="en-US" sz="2800" b="1" u="sng" dirty="0" smtClean="0"/>
              <a:t>Voting</a:t>
            </a:r>
          </a:p>
          <a:p>
            <a:pPr marL="0" indent="0">
              <a:buNone/>
            </a:pPr>
            <a:r>
              <a:rPr lang="en-US" sz="2900" dirty="0" smtClean="0"/>
              <a:t>A </a:t>
            </a:r>
            <a:r>
              <a:rPr lang="en-US" sz="2900" dirty="0"/>
              <a:t>special district local officer must abstain from voting on the following measures:</a:t>
            </a:r>
          </a:p>
          <a:p>
            <a:pPr>
              <a:lnSpc>
                <a:spcPct val="120000"/>
              </a:lnSpc>
              <a:spcBef>
                <a:spcPts val="600"/>
              </a:spcBef>
            </a:pPr>
            <a:r>
              <a:rPr lang="en-US" sz="2900" dirty="0"/>
              <a:t>One that inures to his or her special private gain or loss.</a:t>
            </a:r>
          </a:p>
          <a:p>
            <a:pPr marL="342900" lvl="1" indent="-342900">
              <a:lnSpc>
                <a:spcPct val="120000"/>
              </a:lnSpc>
              <a:spcBef>
                <a:spcPts val="600"/>
              </a:spcBef>
            </a:pPr>
            <a:r>
              <a:rPr lang="en-US" sz="2900" dirty="0"/>
              <a:t>One that inures to the special gain or loss of a principal (other than a government agency) by whom he or she is retained.</a:t>
            </a:r>
          </a:p>
          <a:p>
            <a:pPr marL="342900" lvl="1" indent="-342900">
              <a:lnSpc>
                <a:spcPct val="120000"/>
              </a:lnSpc>
              <a:spcBef>
                <a:spcPts val="600"/>
              </a:spcBef>
            </a:pPr>
            <a:r>
              <a:rPr lang="en-US" sz="2900" dirty="0"/>
              <a:t>One that could result in special private gain or loss to a relative.</a:t>
            </a:r>
          </a:p>
          <a:p>
            <a:pPr marL="342900" lvl="1" indent="-342900">
              <a:lnSpc>
                <a:spcPct val="120000"/>
              </a:lnSpc>
              <a:spcBef>
                <a:spcPts val="600"/>
              </a:spcBef>
            </a:pPr>
            <a:r>
              <a:rPr lang="en-US" sz="2900" dirty="0"/>
              <a:t>One that could result in special private gain or loss to a business associate. </a:t>
            </a:r>
            <a:endParaRPr lang="en-US" sz="2900" dirty="0" smtClean="0"/>
          </a:p>
          <a:p>
            <a:pPr>
              <a:lnSpc>
                <a:spcPct val="120000"/>
              </a:lnSpc>
              <a:spcBef>
                <a:spcPts val="600"/>
              </a:spcBef>
            </a:pPr>
            <a:r>
              <a:rPr lang="en-US" sz="2900" dirty="0"/>
              <a:t>Appointed special district local officers must disclose the nature of the conflict on </a:t>
            </a:r>
            <a:r>
              <a:rPr lang="en-US" sz="2900" dirty="0" smtClean="0"/>
              <a:t>the required form </a:t>
            </a:r>
            <a:r>
              <a:rPr lang="en-US" sz="2900" i="1" dirty="0" smtClean="0"/>
              <a:t>before </a:t>
            </a:r>
            <a:r>
              <a:rPr lang="en-US" sz="2900" i="1" dirty="0"/>
              <a:t>making any attempt to influence the decision</a:t>
            </a:r>
            <a:r>
              <a:rPr lang="en-US" sz="2900" dirty="0"/>
              <a:t>. If an appointed special district local officer intends to try to influence the decision before the meeting in which the vote will take place, the special district local officer first must complete this form, which must be immediately provided to the other governing body members of the special district and read publicly at the next </a:t>
            </a:r>
            <a:r>
              <a:rPr lang="en-US" sz="2900" dirty="0" smtClean="0"/>
              <a:t>meeting.</a:t>
            </a:r>
            <a:endParaRPr lang="en-US" sz="29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627079" y="6128323"/>
            <a:ext cx="2441975" cy="581085"/>
          </a:xfrm>
          <a:prstGeom prst="rect">
            <a:avLst/>
          </a:prstGeom>
        </p:spPr>
      </p:pic>
    </p:spTree>
    <p:extLst>
      <p:ext uri="{BB962C8B-B14F-4D97-AF65-F5344CB8AC3E}">
        <p14:creationId xmlns:p14="http://schemas.microsoft.com/office/powerpoint/2010/main" val="289228515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984" y="175260"/>
            <a:ext cx="8596668" cy="693420"/>
          </a:xfrm>
        </p:spPr>
        <p:txBody>
          <a:bodyPr>
            <a:normAutofit/>
          </a:bodyPr>
          <a:lstStyle/>
          <a:p>
            <a:r>
              <a:rPr lang="en-US" sz="3200" dirty="0" smtClean="0"/>
              <a:t>Introduction to Special Districts</a:t>
            </a:r>
            <a:endParaRPr lang="en-US" sz="3200" dirty="0"/>
          </a:p>
        </p:txBody>
      </p:sp>
      <p:sp>
        <p:nvSpPr>
          <p:cNvPr id="3" name="Content Placeholder 2"/>
          <p:cNvSpPr>
            <a:spLocks noGrp="1"/>
          </p:cNvSpPr>
          <p:nvPr>
            <p:ph idx="1"/>
          </p:nvPr>
        </p:nvSpPr>
        <p:spPr>
          <a:xfrm>
            <a:off x="320040" y="868680"/>
            <a:ext cx="9544050" cy="5840730"/>
          </a:xfrm>
        </p:spPr>
        <p:txBody>
          <a:bodyPr>
            <a:normAutofit fontScale="92500" lnSpcReduction="20000"/>
          </a:bodyPr>
          <a:lstStyle/>
          <a:p>
            <a:pPr marL="0" indent="0" algn="ctr">
              <a:buNone/>
            </a:pPr>
            <a:r>
              <a:rPr lang="en-US" sz="2800" b="1" u="sng" dirty="0" smtClean="0"/>
              <a:t>Ethics Laws for Special Districts</a:t>
            </a:r>
          </a:p>
          <a:p>
            <a:pPr marL="0" indent="0" algn="ctr">
              <a:buNone/>
            </a:pPr>
            <a:r>
              <a:rPr lang="en-US" sz="2800" b="1" u="sng" dirty="0" smtClean="0"/>
              <a:t>Gift Law</a:t>
            </a:r>
            <a:endParaRPr lang="en-US" sz="2800" dirty="0"/>
          </a:p>
          <a:p>
            <a:r>
              <a:rPr lang="en-US" sz="2800" dirty="0"/>
              <a:t>A "gift" is anything accepted by a person or on that person's behalf, whether directly or indirectly, for that person's benefit, and for which equal or greater consideration is not given within 90 days</a:t>
            </a:r>
            <a:r>
              <a:rPr lang="en-US" sz="2800" dirty="0" smtClean="0"/>
              <a:t>.</a:t>
            </a:r>
          </a:p>
          <a:p>
            <a:r>
              <a:rPr lang="en-US" sz="2800" dirty="0"/>
              <a:t>A special district local officer or specified employee may accept a gift valued between $25 and $</a:t>
            </a:r>
            <a:r>
              <a:rPr lang="en-US" sz="2800" dirty="0" smtClean="0"/>
              <a:t>100, with certain exceptions.</a:t>
            </a:r>
            <a:endParaRPr lang="en-US" sz="2800" dirty="0"/>
          </a:p>
          <a:p>
            <a:r>
              <a:rPr lang="en-US" sz="2800" dirty="0"/>
              <a:t>A special district local officer or specified employee may not directly or indirectly accept a gift worth more than $100 from those previously listed. However, they may accept it on behalf of the special district. Then, the special district local officer or specified employee must promptly transfer the gift to the special district.</a:t>
            </a:r>
          </a:p>
          <a:p>
            <a:endParaRPr lang="en-US" sz="28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627079" y="6128323"/>
            <a:ext cx="2441975" cy="581085"/>
          </a:xfrm>
          <a:prstGeom prst="rect">
            <a:avLst/>
          </a:prstGeom>
        </p:spPr>
      </p:pic>
    </p:spTree>
    <p:extLst>
      <p:ext uri="{BB962C8B-B14F-4D97-AF65-F5344CB8AC3E}">
        <p14:creationId xmlns:p14="http://schemas.microsoft.com/office/powerpoint/2010/main" val="79490875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984" y="175260"/>
            <a:ext cx="8596668" cy="693420"/>
          </a:xfrm>
        </p:spPr>
        <p:txBody>
          <a:bodyPr>
            <a:normAutofit/>
          </a:bodyPr>
          <a:lstStyle/>
          <a:p>
            <a:r>
              <a:rPr lang="en-US" sz="3200" dirty="0" smtClean="0"/>
              <a:t>Introduction to Special Districts</a:t>
            </a:r>
            <a:endParaRPr lang="en-US" sz="3200" dirty="0"/>
          </a:p>
        </p:txBody>
      </p:sp>
      <p:sp>
        <p:nvSpPr>
          <p:cNvPr id="3" name="Content Placeholder 2"/>
          <p:cNvSpPr>
            <a:spLocks noGrp="1"/>
          </p:cNvSpPr>
          <p:nvPr>
            <p:ph idx="1"/>
          </p:nvPr>
        </p:nvSpPr>
        <p:spPr>
          <a:xfrm>
            <a:off x="320040" y="1491916"/>
            <a:ext cx="9544050" cy="5217494"/>
          </a:xfrm>
        </p:spPr>
        <p:txBody>
          <a:bodyPr numCol="2">
            <a:normAutofit fontScale="92500"/>
          </a:bodyPr>
          <a:lstStyle/>
          <a:p>
            <a:pPr marL="0" indent="0">
              <a:buNone/>
            </a:pPr>
            <a:r>
              <a:rPr lang="en-US" sz="2800" dirty="0" smtClean="0"/>
              <a:t>Examples </a:t>
            </a:r>
            <a:r>
              <a:rPr lang="en-US" sz="2800" dirty="0"/>
              <a:t>of reportable "gifts" include the following:</a:t>
            </a:r>
          </a:p>
          <a:p>
            <a:r>
              <a:rPr lang="en-US" sz="2800" dirty="0"/>
              <a:t>Real property or its use</a:t>
            </a:r>
          </a:p>
          <a:p>
            <a:r>
              <a:rPr lang="en-US" sz="2800" dirty="0"/>
              <a:t>Tangible or intangible personal property or its use</a:t>
            </a:r>
          </a:p>
          <a:p>
            <a:r>
              <a:rPr lang="en-US" sz="2800" dirty="0"/>
              <a:t>Preferential rates or terms on transactions unavailable to others similarly situated</a:t>
            </a:r>
          </a:p>
          <a:p>
            <a:r>
              <a:rPr lang="en-US" sz="2800" dirty="0"/>
              <a:t>Forgiveness of a debt</a:t>
            </a:r>
          </a:p>
          <a:p>
            <a:r>
              <a:rPr lang="en-US" sz="2800" dirty="0"/>
              <a:t>Transportation (unless provided by an agency in relation to officially approved governmental business)</a:t>
            </a:r>
          </a:p>
          <a:p>
            <a:r>
              <a:rPr lang="en-US" sz="2800" dirty="0"/>
              <a:t>Lodging or parking</a:t>
            </a:r>
          </a:p>
          <a:p>
            <a:r>
              <a:rPr lang="en-US" sz="2800" dirty="0"/>
              <a:t>Food or beverage</a:t>
            </a:r>
          </a:p>
          <a:p>
            <a:r>
              <a:rPr lang="en-US" sz="2800" dirty="0"/>
              <a:t>Dues, fees, and tickets</a:t>
            </a:r>
          </a:p>
          <a:p>
            <a:r>
              <a:rPr lang="en-US" sz="2800" dirty="0"/>
              <a:t>Plants and flowers</a:t>
            </a:r>
          </a:p>
          <a:p>
            <a:r>
              <a:rPr lang="en-US" sz="2800" dirty="0"/>
              <a:t>Personal services for which a fee is normally charged</a:t>
            </a:r>
          </a:p>
          <a:p>
            <a:r>
              <a:rPr lang="en-US" sz="2800" dirty="0"/>
              <a:t>Any other goods or services with an attributable value</a:t>
            </a:r>
            <a:endParaRPr lang="en-US" sz="2800" dirty="0">
              <a:effectLst/>
            </a:endParaRPr>
          </a:p>
        </p:txBody>
      </p:sp>
      <p:sp>
        <p:nvSpPr>
          <p:cNvPr id="4" name="TextBox 3"/>
          <p:cNvSpPr txBox="1"/>
          <p:nvPr/>
        </p:nvSpPr>
        <p:spPr>
          <a:xfrm>
            <a:off x="320040" y="974558"/>
            <a:ext cx="8439611" cy="800219"/>
          </a:xfrm>
          <a:prstGeom prst="rect">
            <a:avLst/>
          </a:prstGeom>
          <a:noFill/>
        </p:spPr>
        <p:txBody>
          <a:bodyPr wrap="square" rtlCol="0">
            <a:spAutoFit/>
          </a:bodyPr>
          <a:lstStyle/>
          <a:p>
            <a:pPr algn="ctr"/>
            <a:r>
              <a:rPr lang="en-US" sz="2800" b="1" u="sng" dirty="0" smtClean="0"/>
              <a:t>Ethics Laws for Special Districts</a:t>
            </a:r>
          </a:p>
          <a:p>
            <a:endParaRPr lang="en-US"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627079" y="6128323"/>
            <a:ext cx="2441975" cy="581085"/>
          </a:xfrm>
          <a:prstGeom prst="rect">
            <a:avLst/>
          </a:prstGeom>
        </p:spPr>
      </p:pic>
    </p:spTree>
    <p:extLst>
      <p:ext uri="{BB962C8B-B14F-4D97-AF65-F5344CB8AC3E}">
        <p14:creationId xmlns:p14="http://schemas.microsoft.com/office/powerpoint/2010/main" val="54365869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984" y="175260"/>
            <a:ext cx="8596668" cy="693420"/>
          </a:xfrm>
        </p:spPr>
        <p:txBody>
          <a:bodyPr>
            <a:normAutofit/>
          </a:bodyPr>
          <a:lstStyle/>
          <a:p>
            <a:r>
              <a:rPr lang="en-US" sz="3200" dirty="0" smtClean="0"/>
              <a:t>Introduction to Special Districts</a:t>
            </a:r>
            <a:endParaRPr lang="en-US" sz="3200" dirty="0"/>
          </a:p>
        </p:txBody>
      </p:sp>
      <p:sp>
        <p:nvSpPr>
          <p:cNvPr id="3" name="Content Placeholder 2"/>
          <p:cNvSpPr>
            <a:spLocks noGrp="1"/>
          </p:cNvSpPr>
          <p:nvPr>
            <p:ph idx="1"/>
          </p:nvPr>
        </p:nvSpPr>
        <p:spPr>
          <a:xfrm>
            <a:off x="320040" y="1379222"/>
            <a:ext cx="9544050" cy="5330188"/>
          </a:xfrm>
        </p:spPr>
        <p:txBody>
          <a:bodyPr numCol="2">
            <a:normAutofit fontScale="92500" lnSpcReduction="10000"/>
          </a:bodyPr>
          <a:lstStyle/>
          <a:p>
            <a:pPr marL="0" indent="0">
              <a:buNone/>
            </a:pPr>
            <a:r>
              <a:rPr lang="en-US" sz="2000" dirty="0" smtClean="0"/>
              <a:t>The </a:t>
            </a:r>
            <a:r>
              <a:rPr lang="en-US" sz="2000" dirty="0"/>
              <a:t>definition of "gift" does not include the following:</a:t>
            </a:r>
          </a:p>
          <a:p>
            <a:r>
              <a:rPr lang="en-US" sz="2000" dirty="0"/>
              <a:t>Salary, benefits, services, fees, commissions, gifts, or expenses associated with one's private employment, business, or service as an officer or director of a corporation or organization.</a:t>
            </a:r>
          </a:p>
          <a:p>
            <a:r>
              <a:rPr lang="en-US" sz="2000" dirty="0"/>
              <a:t>Campaign contributions or expenditures pursuant to the election laws.</a:t>
            </a:r>
          </a:p>
          <a:p>
            <a:r>
              <a:rPr lang="en-US" sz="2000" dirty="0"/>
              <a:t>An honorarium or honorarium </a:t>
            </a:r>
            <a:r>
              <a:rPr lang="en-US" sz="2000" dirty="0" smtClean="0"/>
              <a:t>expense.</a:t>
            </a:r>
            <a:endParaRPr lang="en-US" sz="2000" dirty="0"/>
          </a:p>
          <a:p>
            <a:r>
              <a:rPr lang="en-US" sz="2000" dirty="0"/>
              <a:t>An award, plaque, certificate, etc., given in recognition of public, civic, charitable, or professional service.</a:t>
            </a:r>
          </a:p>
          <a:p>
            <a:r>
              <a:rPr lang="en-US" sz="2000" dirty="0"/>
              <a:t>Honorary membership in a service or fraternal organization.</a:t>
            </a:r>
          </a:p>
          <a:p>
            <a:r>
              <a:rPr lang="en-US" sz="2000" dirty="0"/>
              <a:t>The use of a public facility or public property provided by a governmental agency for a public purpose.</a:t>
            </a:r>
          </a:p>
          <a:p>
            <a:r>
              <a:rPr lang="en-US" sz="2000" dirty="0"/>
              <a:t>Certain gifts from organizations which promote the exchange of ideas or the professional development of governmental officials and employees whose membership is primarily composed of elected or appointed public officials or staff, if the gift is to a member of the organization.</a:t>
            </a:r>
          </a:p>
          <a:p>
            <a:r>
              <a:rPr lang="en-US" sz="2000" dirty="0"/>
              <a:t>Gifts from relatives.</a:t>
            </a:r>
          </a:p>
          <a:p>
            <a:r>
              <a:rPr lang="en-US" sz="2000" dirty="0"/>
              <a:t>Gifts from certain governmental </a:t>
            </a:r>
            <a:r>
              <a:rPr lang="en-US" sz="2000" dirty="0" smtClean="0"/>
              <a:t>entities.</a:t>
            </a:r>
            <a:endParaRPr lang="en-US" sz="2000" dirty="0"/>
          </a:p>
          <a:p>
            <a:r>
              <a:rPr lang="en-US" sz="2000" dirty="0"/>
              <a:t>Contributions or expenditures by a political party.</a:t>
            </a:r>
            <a:endParaRPr lang="en-US" sz="2000" dirty="0">
              <a:effectLst/>
            </a:endParaRPr>
          </a:p>
        </p:txBody>
      </p:sp>
      <p:sp>
        <p:nvSpPr>
          <p:cNvPr id="4" name="TextBox 3"/>
          <p:cNvSpPr txBox="1"/>
          <p:nvPr/>
        </p:nvSpPr>
        <p:spPr>
          <a:xfrm>
            <a:off x="536608" y="685801"/>
            <a:ext cx="8439611" cy="800219"/>
          </a:xfrm>
          <a:prstGeom prst="rect">
            <a:avLst/>
          </a:prstGeom>
          <a:noFill/>
        </p:spPr>
        <p:txBody>
          <a:bodyPr wrap="square" rtlCol="0">
            <a:spAutoFit/>
          </a:bodyPr>
          <a:lstStyle/>
          <a:p>
            <a:pPr algn="ctr"/>
            <a:r>
              <a:rPr lang="en-US" sz="2800" b="1" u="sng" dirty="0" smtClean="0"/>
              <a:t>Ethics Laws for Special Districts</a:t>
            </a:r>
          </a:p>
          <a:p>
            <a:endParaRPr lang="en-US"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627079" y="6128323"/>
            <a:ext cx="2441975" cy="581085"/>
          </a:xfrm>
          <a:prstGeom prst="rect">
            <a:avLst/>
          </a:prstGeom>
        </p:spPr>
      </p:pic>
    </p:spTree>
    <p:extLst>
      <p:ext uri="{BB962C8B-B14F-4D97-AF65-F5344CB8AC3E}">
        <p14:creationId xmlns:p14="http://schemas.microsoft.com/office/powerpoint/2010/main" val="102963663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984" y="175260"/>
            <a:ext cx="8596668" cy="693420"/>
          </a:xfrm>
        </p:spPr>
        <p:txBody>
          <a:bodyPr>
            <a:normAutofit/>
          </a:bodyPr>
          <a:lstStyle/>
          <a:p>
            <a:r>
              <a:rPr lang="en-US" sz="3200" dirty="0" smtClean="0"/>
              <a:t>Introduction to Special Districts</a:t>
            </a:r>
            <a:endParaRPr lang="en-US" sz="3200" dirty="0"/>
          </a:p>
        </p:txBody>
      </p:sp>
      <p:sp>
        <p:nvSpPr>
          <p:cNvPr id="3" name="Content Placeholder 2"/>
          <p:cNvSpPr>
            <a:spLocks noGrp="1"/>
          </p:cNvSpPr>
          <p:nvPr>
            <p:ph idx="1"/>
          </p:nvPr>
        </p:nvSpPr>
        <p:spPr>
          <a:xfrm>
            <a:off x="320040" y="868680"/>
            <a:ext cx="9544050" cy="5840730"/>
          </a:xfrm>
        </p:spPr>
        <p:txBody>
          <a:bodyPr>
            <a:normAutofit fontScale="85000" lnSpcReduction="10000"/>
          </a:bodyPr>
          <a:lstStyle/>
          <a:p>
            <a:pPr marL="0" indent="0" algn="ctr">
              <a:buNone/>
            </a:pPr>
            <a:r>
              <a:rPr lang="en-US" sz="2800" b="1" u="sng" dirty="0" smtClean="0"/>
              <a:t>Ethics Laws for Special Districts</a:t>
            </a:r>
          </a:p>
          <a:p>
            <a:pPr marL="0" indent="0">
              <a:buNone/>
            </a:pPr>
            <a:r>
              <a:rPr lang="en-US" sz="2800" dirty="0"/>
              <a:t>Prohibited Gifts include the following:</a:t>
            </a:r>
          </a:p>
          <a:p>
            <a:r>
              <a:rPr lang="en-US" sz="2800" dirty="0"/>
              <a:t>Gifts valued at more than $100 from a vendor, lobbyist or the partner, firm, or principal of a lobbyist.</a:t>
            </a:r>
          </a:p>
          <a:p>
            <a:r>
              <a:rPr lang="en-US" sz="2800" dirty="0"/>
              <a:t>Gifts valued at more than $100 from political committees.</a:t>
            </a:r>
          </a:p>
          <a:p>
            <a:pPr marL="0" indent="0">
              <a:buNone/>
            </a:pPr>
            <a:endParaRPr lang="en-US" sz="2800" dirty="0" smtClean="0"/>
          </a:p>
          <a:p>
            <a:pPr marL="0" indent="0">
              <a:buNone/>
            </a:pPr>
            <a:r>
              <a:rPr lang="en-US" sz="2800" dirty="0" smtClean="0"/>
              <a:t>Special </a:t>
            </a:r>
            <a:r>
              <a:rPr lang="en-US" sz="2800" dirty="0"/>
              <a:t>district local officers and specified employees </a:t>
            </a:r>
            <a:r>
              <a:rPr lang="en-US" sz="2800" i="1" dirty="0"/>
              <a:t>may not solicit any gift</a:t>
            </a:r>
            <a:r>
              <a:rPr lang="en-US" sz="2800" dirty="0"/>
              <a:t>, including food or beverage, from the following:</a:t>
            </a:r>
          </a:p>
          <a:p>
            <a:r>
              <a:rPr lang="en-US" sz="2800" dirty="0"/>
              <a:t>A political committee.</a:t>
            </a:r>
          </a:p>
          <a:p>
            <a:r>
              <a:rPr lang="en-US" sz="2800" dirty="0"/>
              <a:t>A lobbyist who has lobbied that special district local officer's or specified employee's special district within the past 12 months.</a:t>
            </a:r>
          </a:p>
          <a:p>
            <a:r>
              <a:rPr lang="en-US" sz="2800" dirty="0"/>
              <a:t>A partner, firm, employer, or principal of a lobbyist.</a:t>
            </a:r>
          </a:p>
          <a:p>
            <a:r>
              <a:rPr lang="en-US" sz="2800" dirty="0"/>
              <a:t>A vendor.</a:t>
            </a:r>
          </a:p>
          <a:p>
            <a:pPr marL="0" indent="0">
              <a:buNone/>
            </a:pPr>
            <a:endParaRPr lang="en-US" sz="2800" dirty="0" smtClean="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627079" y="6128323"/>
            <a:ext cx="2441975" cy="581085"/>
          </a:xfrm>
          <a:prstGeom prst="rect">
            <a:avLst/>
          </a:prstGeom>
        </p:spPr>
      </p:pic>
    </p:spTree>
    <p:extLst>
      <p:ext uri="{BB962C8B-B14F-4D97-AF65-F5344CB8AC3E}">
        <p14:creationId xmlns:p14="http://schemas.microsoft.com/office/powerpoint/2010/main" val="385133246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984" y="175260"/>
            <a:ext cx="8596668" cy="693420"/>
          </a:xfrm>
        </p:spPr>
        <p:txBody>
          <a:bodyPr>
            <a:normAutofit/>
          </a:bodyPr>
          <a:lstStyle/>
          <a:p>
            <a:r>
              <a:rPr lang="en-US" sz="3200" dirty="0" smtClean="0"/>
              <a:t>Introduction to Special Districts</a:t>
            </a:r>
            <a:endParaRPr lang="en-US" sz="3200" dirty="0"/>
          </a:p>
        </p:txBody>
      </p:sp>
      <p:sp>
        <p:nvSpPr>
          <p:cNvPr id="3" name="Content Placeholder 2"/>
          <p:cNvSpPr>
            <a:spLocks noGrp="1"/>
          </p:cNvSpPr>
          <p:nvPr>
            <p:ph idx="1"/>
          </p:nvPr>
        </p:nvSpPr>
        <p:spPr>
          <a:xfrm>
            <a:off x="320040" y="868680"/>
            <a:ext cx="9544050" cy="5840730"/>
          </a:xfrm>
        </p:spPr>
        <p:txBody>
          <a:bodyPr>
            <a:normAutofit/>
          </a:bodyPr>
          <a:lstStyle/>
          <a:p>
            <a:pPr marL="0" indent="0" algn="ctr">
              <a:buNone/>
            </a:pPr>
            <a:r>
              <a:rPr lang="en-US" sz="2800" b="1" u="sng" dirty="0" smtClean="0"/>
              <a:t>Ethics Laws for Special Districts</a:t>
            </a:r>
          </a:p>
          <a:p>
            <a:pPr marL="0" indent="0">
              <a:buNone/>
            </a:pPr>
            <a:r>
              <a:rPr lang="en-US" sz="2800" dirty="0" smtClean="0"/>
              <a:t>Non-criminal penalties </a:t>
            </a:r>
            <a:r>
              <a:rPr lang="en-US" sz="2800" dirty="0"/>
              <a:t>for special district officers and </a:t>
            </a:r>
            <a:r>
              <a:rPr lang="en-US" sz="2800" dirty="0" smtClean="0"/>
              <a:t>employees for ethics law violations: </a:t>
            </a:r>
            <a:endParaRPr lang="en-US" sz="2800" dirty="0"/>
          </a:p>
          <a:p>
            <a:r>
              <a:rPr lang="en-US" sz="2800" dirty="0"/>
              <a:t>Impeachment</a:t>
            </a:r>
          </a:p>
          <a:p>
            <a:r>
              <a:rPr lang="en-US" sz="2800" dirty="0"/>
              <a:t>Removal or suspension from office or employment</a:t>
            </a:r>
          </a:p>
          <a:p>
            <a:r>
              <a:rPr lang="en-US" sz="2800" dirty="0"/>
              <a:t>Public censure, reprimand, demotion, or salary reduction</a:t>
            </a:r>
          </a:p>
          <a:p>
            <a:r>
              <a:rPr lang="en-US" sz="2800" dirty="0"/>
              <a:t>A civil penalty up to $10,000</a:t>
            </a:r>
          </a:p>
          <a:p>
            <a:r>
              <a:rPr lang="en-US" sz="2800" dirty="0"/>
              <a:t>Restitution of pecuniary benefits they </a:t>
            </a:r>
            <a:r>
              <a:rPr lang="en-US" sz="2800" dirty="0" smtClean="0"/>
              <a:t>received</a:t>
            </a:r>
          </a:p>
          <a:p>
            <a:endParaRPr lang="en-US" sz="2800" dirty="0"/>
          </a:p>
          <a:p>
            <a:pPr marL="0" indent="0">
              <a:buNone/>
            </a:pPr>
            <a:endParaRPr lang="en-US" sz="2800" dirty="0" smtClean="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627079" y="6128323"/>
            <a:ext cx="2441975" cy="581085"/>
          </a:xfrm>
          <a:prstGeom prst="rect">
            <a:avLst/>
          </a:prstGeom>
        </p:spPr>
      </p:pic>
    </p:spTree>
    <p:extLst>
      <p:ext uri="{BB962C8B-B14F-4D97-AF65-F5344CB8AC3E}">
        <p14:creationId xmlns:p14="http://schemas.microsoft.com/office/powerpoint/2010/main" val="206317940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984" y="175260"/>
            <a:ext cx="8596668" cy="693420"/>
          </a:xfrm>
        </p:spPr>
        <p:txBody>
          <a:bodyPr>
            <a:normAutofit/>
          </a:bodyPr>
          <a:lstStyle/>
          <a:p>
            <a:r>
              <a:rPr lang="en-US" sz="3200" dirty="0" smtClean="0"/>
              <a:t>Introduction to Special Districts</a:t>
            </a:r>
            <a:endParaRPr lang="en-US" sz="3200" dirty="0"/>
          </a:p>
        </p:txBody>
      </p:sp>
      <p:sp>
        <p:nvSpPr>
          <p:cNvPr id="3" name="Content Placeholder 2"/>
          <p:cNvSpPr>
            <a:spLocks noGrp="1"/>
          </p:cNvSpPr>
          <p:nvPr>
            <p:ph idx="1"/>
          </p:nvPr>
        </p:nvSpPr>
        <p:spPr>
          <a:xfrm>
            <a:off x="320040" y="868680"/>
            <a:ext cx="9544050" cy="5840730"/>
          </a:xfrm>
        </p:spPr>
        <p:txBody>
          <a:bodyPr numCol="2">
            <a:normAutofit fontScale="92500" lnSpcReduction="10000"/>
          </a:bodyPr>
          <a:lstStyle/>
          <a:p>
            <a:pPr marL="0" indent="0">
              <a:buNone/>
            </a:pPr>
            <a:r>
              <a:rPr lang="en-US" sz="1900" dirty="0" smtClean="0"/>
              <a:t>Out of over 1,600 special districts in the State, there are currently 25 airport authority special districts in Florida:</a:t>
            </a:r>
          </a:p>
          <a:p>
            <a:r>
              <a:rPr lang="en-US" sz="1900" dirty="0" smtClean="0"/>
              <a:t>Bartow Municipal Airport Development Authority</a:t>
            </a:r>
          </a:p>
          <a:p>
            <a:r>
              <a:rPr lang="en-US" sz="1900" dirty="0" smtClean="0"/>
              <a:t>Boca Raton Airport Authority</a:t>
            </a:r>
          </a:p>
          <a:p>
            <a:r>
              <a:rPr lang="en-US" sz="1900" dirty="0" smtClean="0"/>
              <a:t>Carrabelle Port &amp; Airport Authority</a:t>
            </a:r>
          </a:p>
          <a:p>
            <a:r>
              <a:rPr lang="en-US" sz="1900" dirty="0" smtClean="0"/>
              <a:t>Charlotte County Airport Authority</a:t>
            </a:r>
          </a:p>
          <a:p>
            <a:r>
              <a:rPr lang="en-US" sz="1900" dirty="0" smtClean="0"/>
              <a:t>City of Naples Airport Authority</a:t>
            </a:r>
          </a:p>
          <a:p>
            <a:r>
              <a:rPr lang="en-US" sz="1900" dirty="0" smtClean="0"/>
              <a:t>Collier County Airport Authority</a:t>
            </a:r>
          </a:p>
          <a:p>
            <a:r>
              <a:rPr lang="en-US" sz="1900" dirty="0" smtClean="0"/>
              <a:t>Dunnellon </a:t>
            </a:r>
            <a:r>
              <a:rPr lang="en-US" sz="1900" dirty="0"/>
              <a:t>Airport </a:t>
            </a:r>
            <a:r>
              <a:rPr lang="en-US" sz="1900" dirty="0" smtClean="0"/>
              <a:t>Authority</a:t>
            </a:r>
          </a:p>
          <a:p>
            <a:r>
              <a:rPr lang="en-US" sz="1900" dirty="0" smtClean="0"/>
              <a:t>Gainesville-Alachua County Regional </a:t>
            </a:r>
            <a:r>
              <a:rPr lang="en-US" sz="1900" dirty="0"/>
              <a:t>Airport </a:t>
            </a:r>
            <a:r>
              <a:rPr lang="en-US" sz="1900" dirty="0" smtClean="0"/>
              <a:t>Authority</a:t>
            </a:r>
          </a:p>
          <a:p>
            <a:r>
              <a:rPr lang="en-US" sz="1900" dirty="0" smtClean="0"/>
              <a:t>Greater Orlando </a:t>
            </a:r>
            <a:r>
              <a:rPr lang="en-US" sz="1900" dirty="0"/>
              <a:t>Airport </a:t>
            </a:r>
            <a:r>
              <a:rPr lang="en-US" sz="1900" dirty="0" smtClean="0"/>
              <a:t>Authority</a:t>
            </a:r>
          </a:p>
          <a:p>
            <a:r>
              <a:rPr lang="en-US" sz="1900" dirty="0" smtClean="0"/>
              <a:t>Hillsborough County Aviation Authority</a:t>
            </a:r>
          </a:p>
          <a:p>
            <a:r>
              <a:rPr lang="en-US" sz="1900" dirty="0" smtClean="0"/>
              <a:t>Jacksonville Aviation Authority</a:t>
            </a:r>
          </a:p>
          <a:p>
            <a:r>
              <a:rPr lang="en-US" sz="1900" dirty="0" smtClean="0"/>
              <a:t>Keystone </a:t>
            </a:r>
            <a:r>
              <a:rPr lang="en-US" sz="1900" dirty="0"/>
              <a:t>Airport </a:t>
            </a:r>
            <a:r>
              <a:rPr lang="en-US" sz="1900" dirty="0" smtClean="0"/>
              <a:t>Authority</a:t>
            </a:r>
          </a:p>
          <a:p>
            <a:r>
              <a:rPr lang="en-US" sz="1900" dirty="0" smtClean="0"/>
              <a:t>Lake Wales </a:t>
            </a:r>
            <a:r>
              <a:rPr lang="en-US" sz="1900" dirty="0"/>
              <a:t>Airport </a:t>
            </a:r>
            <a:r>
              <a:rPr lang="en-US" sz="1900" dirty="0" smtClean="0"/>
              <a:t>Authority</a:t>
            </a:r>
          </a:p>
          <a:p>
            <a:r>
              <a:rPr lang="en-US" sz="1900" dirty="0" smtClean="0"/>
              <a:t>Lee County Port Authority</a:t>
            </a:r>
          </a:p>
          <a:p>
            <a:r>
              <a:rPr lang="en-US" sz="1900" dirty="0" smtClean="0"/>
              <a:t>Marianna Municipal Airport Development Authority</a:t>
            </a:r>
          </a:p>
          <a:p>
            <a:r>
              <a:rPr lang="en-US" sz="1900" dirty="0" smtClean="0"/>
              <a:t>Melbourne </a:t>
            </a:r>
            <a:r>
              <a:rPr lang="en-US" sz="1900" dirty="0"/>
              <a:t>Airport </a:t>
            </a:r>
            <a:r>
              <a:rPr lang="en-US" sz="1900" dirty="0" smtClean="0"/>
              <a:t>Authority</a:t>
            </a:r>
          </a:p>
          <a:p>
            <a:r>
              <a:rPr lang="en-US" sz="1900" dirty="0" smtClean="0"/>
              <a:t>Panama City-Bay County Airport &amp; Industrial District</a:t>
            </a:r>
          </a:p>
          <a:p>
            <a:r>
              <a:rPr lang="en-US" sz="1900" dirty="0" smtClean="0"/>
              <a:t>Quincy-Gadsden </a:t>
            </a:r>
            <a:r>
              <a:rPr lang="en-US" sz="1900" dirty="0"/>
              <a:t>Airport </a:t>
            </a:r>
            <a:r>
              <a:rPr lang="en-US" sz="1900" dirty="0" smtClean="0"/>
              <a:t>Authority</a:t>
            </a:r>
          </a:p>
          <a:p>
            <a:r>
              <a:rPr lang="en-US" sz="1900" dirty="0" smtClean="0"/>
              <a:t>Sanford </a:t>
            </a:r>
            <a:r>
              <a:rPr lang="en-US" sz="1900" dirty="0"/>
              <a:t>Airport </a:t>
            </a:r>
            <a:r>
              <a:rPr lang="en-US" sz="1900" dirty="0" smtClean="0"/>
              <a:t>Authority</a:t>
            </a:r>
          </a:p>
          <a:p>
            <a:r>
              <a:rPr lang="en-US" sz="1900" dirty="0" smtClean="0"/>
              <a:t>Sarasota-Manatee County </a:t>
            </a:r>
            <a:r>
              <a:rPr lang="en-US" sz="1900" dirty="0"/>
              <a:t>Airport </a:t>
            </a:r>
            <a:r>
              <a:rPr lang="en-US" sz="1900" dirty="0" smtClean="0"/>
              <a:t>Authority</a:t>
            </a:r>
          </a:p>
          <a:p>
            <a:r>
              <a:rPr lang="en-US" sz="1900" dirty="0" smtClean="0"/>
              <a:t>St. Augustine-St. Johns County </a:t>
            </a:r>
            <a:r>
              <a:rPr lang="en-US" sz="1900" dirty="0"/>
              <a:t>Airport </a:t>
            </a:r>
            <a:r>
              <a:rPr lang="en-US" sz="1900" dirty="0" smtClean="0"/>
              <a:t>Authority</a:t>
            </a:r>
          </a:p>
          <a:p>
            <a:r>
              <a:rPr lang="en-US" sz="1900" dirty="0" smtClean="0"/>
              <a:t>Titusville-Cocoa Airport District</a:t>
            </a:r>
          </a:p>
          <a:p>
            <a:r>
              <a:rPr lang="en-US" sz="1900" dirty="0" smtClean="0"/>
              <a:t>Tri-County </a:t>
            </a:r>
            <a:r>
              <a:rPr lang="en-US" sz="1900" dirty="0"/>
              <a:t>Airport </a:t>
            </a:r>
            <a:r>
              <a:rPr lang="en-US" sz="1900" dirty="0" smtClean="0"/>
              <a:t>Authority</a:t>
            </a:r>
          </a:p>
          <a:p>
            <a:r>
              <a:rPr lang="en-US" sz="1900" dirty="0" smtClean="0"/>
              <a:t>West Orange </a:t>
            </a:r>
            <a:r>
              <a:rPr lang="en-US" sz="1900" dirty="0"/>
              <a:t>Airport Authority</a:t>
            </a:r>
            <a:endParaRPr lang="en-US" sz="1900" dirty="0" smtClean="0"/>
          </a:p>
          <a:p>
            <a:pPr marL="0" indent="0">
              <a:buNone/>
            </a:pPr>
            <a:endParaRPr lang="en-US" sz="19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627079" y="6128323"/>
            <a:ext cx="2441975" cy="581085"/>
          </a:xfrm>
          <a:prstGeom prst="rect">
            <a:avLst/>
          </a:prstGeom>
        </p:spPr>
      </p:pic>
    </p:spTree>
    <p:extLst>
      <p:ext uri="{BB962C8B-B14F-4D97-AF65-F5344CB8AC3E}">
        <p14:creationId xmlns:p14="http://schemas.microsoft.com/office/powerpoint/2010/main" val="69359109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984" y="175260"/>
            <a:ext cx="8596668" cy="693420"/>
          </a:xfrm>
        </p:spPr>
        <p:txBody>
          <a:bodyPr>
            <a:normAutofit/>
          </a:bodyPr>
          <a:lstStyle/>
          <a:p>
            <a:r>
              <a:rPr lang="en-US" sz="3200" dirty="0" smtClean="0"/>
              <a:t>Introduction to Special Districts</a:t>
            </a:r>
            <a:endParaRPr lang="en-US" sz="3200" dirty="0"/>
          </a:p>
        </p:txBody>
      </p:sp>
      <p:sp>
        <p:nvSpPr>
          <p:cNvPr id="3" name="Content Placeholder 2"/>
          <p:cNvSpPr>
            <a:spLocks noGrp="1"/>
          </p:cNvSpPr>
          <p:nvPr>
            <p:ph idx="1"/>
          </p:nvPr>
        </p:nvSpPr>
        <p:spPr>
          <a:xfrm>
            <a:off x="320040" y="868680"/>
            <a:ext cx="9544050" cy="5840730"/>
          </a:xfrm>
        </p:spPr>
        <p:txBody>
          <a:bodyPr>
            <a:normAutofit fontScale="92500" lnSpcReduction="10000"/>
          </a:bodyPr>
          <a:lstStyle/>
          <a:p>
            <a:pPr marL="0" indent="0" algn="ctr">
              <a:buNone/>
            </a:pPr>
            <a:r>
              <a:rPr lang="en-US" sz="2800" b="1" u="sng" dirty="0" smtClean="0"/>
              <a:t>Ethics Ordinances in Palm Beach County</a:t>
            </a:r>
          </a:p>
          <a:p>
            <a:r>
              <a:rPr lang="en-US" sz="2800" dirty="0" smtClean="0"/>
              <a:t>Palm Beach County created the County Commission on Ethics by County ordinance on 9/22/2015.</a:t>
            </a:r>
          </a:p>
          <a:p>
            <a:r>
              <a:rPr lang="en-US" sz="2800" dirty="0" smtClean="0"/>
              <a:t>The commission has a 5 member board, appointed by various entities, such as FAU and the PBC League of Cities. </a:t>
            </a:r>
          </a:p>
          <a:p>
            <a:r>
              <a:rPr lang="en-US" sz="2800" dirty="0" smtClean="0"/>
              <a:t>The County Commission on Ethics reviews, offers advisory opinions, enforces the County’s ordinances on Lobbying Registration, County Post-employment, and the </a:t>
            </a:r>
            <a:r>
              <a:rPr lang="en-US" sz="2800" dirty="0"/>
              <a:t>Countywide Code of Ethics</a:t>
            </a:r>
            <a:r>
              <a:rPr lang="en-US" sz="2800" dirty="0" smtClean="0"/>
              <a:t>.</a:t>
            </a:r>
          </a:p>
          <a:p>
            <a:r>
              <a:rPr lang="en-US" sz="2800" dirty="0" smtClean="0"/>
              <a:t>The Commission also offers training and investigates complaints.</a:t>
            </a:r>
          </a:p>
          <a:p>
            <a:r>
              <a:rPr lang="en-US" sz="2800" dirty="0" smtClean="0"/>
              <a:t>The Commission on Ethics only has authority over “taxing districts” if the district enters a special inter-agency agreement and pays for such services.</a:t>
            </a:r>
            <a:endParaRPr lang="en-US" sz="2800" dirty="0"/>
          </a:p>
          <a:p>
            <a:pPr marL="0" indent="0">
              <a:buNone/>
            </a:pPr>
            <a:endParaRPr lang="en-US" sz="2800" dirty="0" smtClean="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627079" y="6128323"/>
            <a:ext cx="2441975" cy="581085"/>
          </a:xfrm>
          <a:prstGeom prst="rect">
            <a:avLst/>
          </a:prstGeom>
        </p:spPr>
      </p:pic>
    </p:spTree>
    <p:extLst>
      <p:ext uri="{BB962C8B-B14F-4D97-AF65-F5344CB8AC3E}">
        <p14:creationId xmlns:p14="http://schemas.microsoft.com/office/powerpoint/2010/main" val="255959014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984" y="175260"/>
            <a:ext cx="8596668" cy="693420"/>
          </a:xfrm>
        </p:spPr>
        <p:txBody>
          <a:bodyPr>
            <a:normAutofit/>
          </a:bodyPr>
          <a:lstStyle/>
          <a:p>
            <a:r>
              <a:rPr lang="en-US" sz="3200" dirty="0" smtClean="0"/>
              <a:t>Introduction to Special Districts</a:t>
            </a:r>
            <a:endParaRPr lang="en-US" sz="3200" dirty="0"/>
          </a:p>
        </p:txBody>
      </p:sp>
      <p:sp>
        <p:nvSpPr>
          <p:cNvPr id="3" name="Content Placeholder 2"/>
          <p:cNvSpPr>
            <a:spLocks noGrp="1"/>
          </p:cNvSpPr>
          <p:nvPr>
            <p:ph idx="1"/>
          </p:nvPr>
        </p:nvSpPr>
        <p:spPr>
          <a:xfrm>
            <a:off x="320040" y="868680"/>
            <a:ext cx="9544050" cy="5840730"/>
          </a:xfrm>
        </p:spPr>
        <p:txBody>
          <a:bodyPr>
            <a:normAutofit/>
          </a:bodyPr>
          <a:lstStyle/>
          <a:p>
            <a:pPr marL="0" indent="0" algn="ctr">
              <a:buNone/>
            </a:pPr>
            <a:r>
              <a:rPr lang="en-US" sz="2800" b="1" u="sng" dirty="0" smtClean="0"/>
              <a:t>Ethics Ordinances in Palm Beach County</a:t>
            </a:r>
          </a:p>
          <a:p>
            <a:pPr algn="just"/>
            <a:r>
              <a:rPr lang="en-US" sz="2800" dirty="0" smtClean="0"/>
              <a:t>Palm Beach County has also created the Office of Inspector General whose purpose is to “ </a:t>
            </a:r>
            <a:r>
              <a:rPr lang="en-US" sz="2800" dirty="0"/>
              <a:t>to </a:t>
            </a:r>
            <a:r>
              <a:rPr lang="en-US" sz="2800" dirty="0" smtClean="0"/>
              <a:t>prevent </a:t>
            </a:r>
            <a:r>
              <a:rPr lang="en-US" sz="2800" dirty="0"/>
              <a:t>and detect fraud and abuse in programs and operations </a:t>
            </a:r>
            <a:r>
              <a:rPr lang="en-US" sz="2800" dirty="0" smtClean="0"/>
              <a:t>administered </a:t>
            </a:r>
            <a:r>
              <a:rPr lang="en-US" sz="2800" dirty="0"/>
              <a:t>or financed by the </a:t>
            </a:r>
            <a:r>
              <a:rPr lang="en-US" sz="2800" dirty="0" smtClean="0"/>
              <a:t>county </a:t>
            </a:r>
            <a:r>
              <a:rPr lang="en-US" sz="2800" dirty="0"/>
              <a:t>or municipal agencies</a:t>
            </a:r>
            <a:r>
              <a:rPr lang="en-US" sz="2800" dirty="0" smtClean="0"/>
              <a:t>.”</a:t>
            </a:r>
          </a:p>
          <a:p>
            <a:pPr algn="just"/>
            <a:r>
              <a:rPr lang="en-US" sz="2800" dirty="0" smtClean="0"/>
              <a:t>The Inspector General is authorized to enter into agreements with special districts to provide investigative services for a fee (based on 1/4 of 1% of contracts subject to the IG’s review).</a:t>
            </a:r>
            <a:endParaRPr lang="en-US" sz="2800" dirty="0"/>
          </a:p>
          <a:p>
            <a:pPr marL="0" indent="0">
              <a:buNone/>
            </a:pPr>
            <a:endParaRPr lang="en-US" sz="2800" dirty="0" smtClean="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627079" y="6128323"/>
            <a:ext cx="2441975" cy="581085"/>
          </a:xfrm>
          <a:prstGeom prst="rect">
            <a:avLst/>
          </a:prstGeom>
        </p:spPr>
      </p:pic>
    </p:spTree>
    <p:extLst>
      <p:ext uri="{BB962C8B-B14F-4D97-AF65-F5344CB8AC3E}">
        <p14:creationId xmlns:p14="http://schemas.microsoft.com/office/powerpoint/2010/main" val="190326788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984" y="175260"/>
            <a:ext cx="8596668" cy="693420"/>
          </a:xfrm>
        </p:spPr>
        <p:txBody>
          <a:bodyPr>
            <a:normAutofit/>
          </a:bodyPr>
          <a:lstStyle/>
          <a:p>
            <a:r>
              <a:rPr lang="en-US" sz="3200" dirty="0" smtClean="0"/>
              <a:t>Introduction to Special Districts</a:t>
            </a:r>
            <a:endParaRPr lang="en-US" sz="3200" dirty="0"/>
          </a:p>
        </p:txBody>
      </p:sp>
      <p:sp>
        <p:nvSpPr>
          <p:cNvPr id="3" name="Content Placeholder 2"/>
          <p:cNvSpPr>
            <a:spLocks noGrp="1"/>
          </p:cNvSpPr>
          <p:nvPr>
            <p:ph idx="1"/>
          </p:nvPr>
        </p:nvSpPr>
        <p:spPr>
          <a:xfrm>
            <a:off x="320040" y="868680"/>
            <a:ext cx="9544050" cy="5840730"/>
          </a:xfrm>
        </p:spPr>
        <p:txBody>
          <a:bodyPr>
            <a:normAutofit/>
          </a:bodyPr>
          <a:lstStyle/>
          <a:p>
            <a:pPr marL="0" indent="0" algn="ctr">
              <a:buNone/>
            </a:pPr>
            <a:r>
              <a:rPr lang="en-US" sz="3300" b="1" u="sng" dirty="0"/>
              <a:t>Special Districts Must Adopt a </a:t>
            </a:r>
            <a:r>
              <a:rPr lang="en-US" sz="3300" b="1" u="sng" dirty="0" smtClean="0"/>
              <a:t>Budget*</a:t>
            </a:r>
            <a:endParaRPr lang="en-US" sz="3300" b="1" u="sng" dirty="0"/>
          </a:p>
          <a:p>
            <a:r>
              <a:rPr lang="en-US" sz="1900" dirty="0"/>
              <a:t>Special districts required to hold a budget hearing pursuant to </a:t>
            </a:r>
            <a:r>
              <a:rPr lang="en-US" sz="1900" dirty="0" smtClean="0"/>
              <a:t>section 200.065</a:t>
            </a:r>
            <a:r>
              <a:rPr lang="en-US" sz="1900" dirty="0"/>
              <a:t>, Florida Statues, (fixing millage) or some other law </a:t>
            </a:r>
            <a:r>
              <a:rPr lang="en-US" sz="1900" dirty="0" smtClean="0"/>
              <a:t>must post </a:t>
            </a:r>
            <a:r>
              <a:rPr lang="en-US" sz="1900" dirty="0"/>
              <a:t>the tentative budget on its official website at least two </a:t>
            </a:r>
            <a:r>
              <a:rPr lang="en-US" sz="1900" dirty="0" smtClean="0"/>
              <a:t>days before </a:t>
            </a:r>
            <a:r>
              <a:rPr lang="en-US" sz="1900" dirty="0"/>
              <a:t>the budget hearing and keep it there for at least 45 days.</a:t>
            </a:r>
          </a:p>
          <a:p>
            <a:r>
              <a:rPr lang="en-US" sz="1900" dirty="0"/>
              <a:t>Special districts must adopt by resolution an annual budget at </a:t>
            </a:r>
            <a:r>
              <a:rPr lang="en-US" sz="1900" dirty="0" smtClean="0"/>
              <a:t>a regular </a:t>
            </a:r>
            <a:r>
              <a:rPr lang="en-US" sz="1900" dirty="0"/>
              <a:t>public meeting that:</a:t>
            </a:r>
          </a:p>
          <a:p>
            <a:pPr lvl="1"/>
            <a:r>
              <a:rPr lang="en-US" sz="1900" dirty="0" smtClean="0"/>
              <a:t> </a:t>
            </a:r>
            <a:r>
              <a:rPr lang="en-US" sz="1900" dirty="0"/>
              <a:t>Follows Generally Accepted Accounting Principles</a:t>
            </a:r>
          </a:p>
          <a:p>
            <a:pPr lvl="1"/>
            <a:r>
              <a:rPr lang="en-US" sz="1900" dirty="0" smtClean="0"/>
              <a:t> </a:t>
            </a:r>
            <a:r>
              <a:rPr lang="en-US" sz="1900" dirty="0"/>
              <a:t>Shows budgeted revenues and expenditures by organizational unit </a:t>
            </a:r>
            <a:r>
              <a:rPr lang="en-US" sz="1900" dirty="0" smtClean="0"/>
              <a:t>for each </a:t>
            </a:r>
            <a:r>
              <a:rPr lang="en-US" sz="1900" dirty="0"/>
              <a:t>fund.</a:t>
            </a:r>
          </a:p>
          <a:p>
            <a:pPr lvl="1"/>
            <a:r>
              <a:rPr lang="en-US" sz="1900" dirty="0" smtClean="0"/>
              <a:t> </a:t>
            </a:r>
            <a:r>
              <a:rPr lang="en-US" sz="1900" dirty="0"/>
              <a:t>Shows budget details at least at the same level of detail required for </a:t>
            </a:r>
            <a:r>
              <a:rPr lang="en-US" sz="1900" dirty="0" smtClean="0"/>
              <a:t>the Annual </a:t>
            </a:r>
            <a:r>
              <a:rPr lang="en-US" sz="1900" dirty="0"/>
              <a:t>Financial Report.</a:t>
            </a:r>
          </a:p>
          <a:p>
            <a:pPr lvl="1"/>
            <a:r>
              <a:rPr lang="en-US" sz="1900" dirty="0" smtClean="0"/>
              <a:t>Is </a:t>
            </a:r>
            <a:r>
              <a:rPr lang="en-US" sz="1900" dirty="0"/>
              <a:t>posted on its official website within 30 days after adoption and </a:t>
            </a:r>
            <a:r>
              <a:rPr lang="en-US" sz="1900" dirty="0" smtClean="0"/>
              <a:t>remains there </a:t>
            </a:r>
            <a:r>
              <a:rPr lang="en-US" sz="1900" dirty="0"/>
              <a:t>for at least two years.</a:t>
            </a:r>
          </a:p>
          <a:p>
            <a:pPr lvl="1"/>
            <a:r>
              <a:rPr lang="en-US" sz="1900" dirty="0"/>
              <a:t>An officer of a special district may not expend or contract </a:t>
            </a:r>
            <a:r>
              <a:rPr lang="en-US" sz="1900" dirty="0" smtClean="0"/>
              <a:t>for expenditures </a:t>
            </a:r>
            <a:r>
              <a:rPr lang="en-US" sz="1900" dirty="0"/>
              <a:t>except pursuant to the adopted budget.</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627079" y="6128323"/>
            <a:ext cx="2441975" cy="581085"/>
          </a:xfrm>
          <a:prstGeom prst="rect">
            <a:avLst/>
          </a:prstGeom>
        </p:spPr>
      </p:pic>
    </p:spTree>
    <p:extLst>
      <p:ext uri="{BB962C8B-B14F-4D97-AF65-F5344CB8AC3E}">
        <p14:creationId xmlns:p14="http://schemas.microsoft.com/office/powerpoint/2010/main" val="316257155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984" y="175260"/>
            <a:ext cx="8596668" cy="693420"/>
          </a:xfrm>
        </p:spPr>
        <p:txBody>
          <a:bodyPr>
            <a:normAutofit/>
          </a:bodyPr>
          <a:lstStyle/>
          <a:p>
            <a:r>
              <a:rPr lang="en-US" sz="3200" dirty="0" smtClean="0"/>
              <a:t>Introduction to Special Districts</a:t>
            </a:r>
            <a:endParaRPr lang="en-US" sz="3200" dirty="0"/>
          </a:p>
        </p:txBody>
      </p:sp>
      <p:sp>
        <p:nvSpPr>
          <p:cNvPr id="3" name="Content Placeholder 2"/>
          <p:cNvSpPr>
            <a:spLocks noGrp="1"/>
          </p:cNvSpPr>
          <p:nvPr>
            <p:ph idx="1"/>
          </p:nvPr>
        </p:nvSpPr>
        <p:spPr>
          <a:xfrm>
            <a:off x="320040" y="868680"/>
            <a:ext cx="9544050" cy="5840730"/>
          </a:xfrm>
        </p:spPr>
        <p:txBody>
          <a:bodyPr>
            <a:normAutofit/>
          </a:bodyPr>
          <a:lstStyle/>
          <a:p>
            <a:pPr marL="0" indent="0" algn="ctr">
              <a:buNone/>
            </a:pPr>
            <a:r>
              <a:rPr lang="en-US" sz="2800" b="1" u="sng" dirty="0"/>
              <a:t>Accountability to Local </a:t>
            </a:r>
            <a:r>
              <a:rPr lang="en-US" sz="2800" b="1" u="sng" dirty="0" smtClean="0"/>
              <a:t>Government*</a:t>
            </a:r>
          </a:p>
          <a:p>
            <a:pPr marL="0" indent="0" algn="ctr">
              <a:buNone/>
            </a:pPr>
            <a:endParaRPr lang="en-US" sz="2800" b="1" u="sng" dirty="0"/>
          </a:p>
          <a:p>
            <a:r>
              <a:rPr lang="en-US" sz="2200" dirty="0"/>
              <a:t>Special districts are accountable to and must cooperate </a:t>
            </a:r>
            <a:r>
              <a:rPr lang="en-US" sz="2200" dirty="0" smtClean="0"/>
              <a:t>and coordinate </a:t>
            </a:r>
            <a:r>
              <a:rPr lang="en-US" sz="2200" dirty="0"/>
              <a:t>their activities with the county or municipality in which </a:t>
            </a:r>
            <a:r>
              <a:rPr lang="en-US" sz="2200" dirty="0" smtClean="0"/>
              <a:t>the special </a:t>
            </a:r>
            <a:r>
              <a:rPr lang="en-US" sz="2200" dirty="0"/>
              <a:t>district is located.</a:t>
            </a:r>
          </a:p>
          <a:p>
            <a:r>
              <a:rPr lang="en-US" sz="2200" dirty="0"/>
              <a:t>Each special district must inform the appropriate county </a:t>
            </a:r>
            <a:r>
              <a:rPr lang="en-US" sz="2200" dirty="0" smtClean="0"/>
              <a:t>or municipality </a:t>
            </a:r>
            <a:r>
              <a:rPr lang="en-US" sz="2200" dirty="0"/>
              <a:t>of its activities by filing the following:</a:t>
            </a:r>
          </a:p>
          <a:p>
            <a:pPr lvl="1"/>
            <a:r>
              <a:rPr lang="en-US" sz="2200" dirty="0" smtClean="0"/>
              <a:t> </a:t>
            </a:r>
            <a:r>
              <a:rPr lang="en-US" sz="2200" dirty="0"/>
              <a:t>Budget, Tax Levy, or financial information as requested.</a:t>
            </a:r>
          </a:p>
          <a:p>
            <a:pPr lvl="1"/>
            <a:r>
              <a:rPr lang="en-US" sz="2200" dirty="0" smtClean="0"/>
              <a:t>Certain </a:t>
            </a:r>
            <a:r>
              <a:rPr lang="en-US" sz="2200" dirty="0"/>
              <a:t>independent special districts Public Facilities Reports (</a:t>
            </a:r>
            <a:r>
              <a:rPr lang="en-US" sz="2200" dirty="0" smtClean="0"/>
              <a:t>certain independent </a:t>
            </a:r>
            <a:r>
              <a:rPr lang="en-US" sz="2200" dirty="0"/>
              <a:t>special districts).</a:t>
            </a:r>
          </a:p>
          <a:p>
            <a:pPr lvl="1"/>
            <a:r>
              <a:rPr lang="en-US" sz="2200" dirty="0" smtClean="0"/>
              <a:t> </a:t>
            </a:r>
            <a:r>
              <a:rPr lang="en-US" sz="2200" dirty="0"/>
              <a:t>Registered Agent and Registered Office Information.</a:t>
            </a:r>
          </a:p>
          <a:p>
            <a:pPr lvl="1"/>
            <a:r>
              <a:rPr lang="en-US" sz="2200" dirty="0" smtClean="0"/>
              <a:t> </a:t>
            </a:r>
            <a:r>
              <a:rPr lang="en-US" sz="2200" dirty="0"/>
              <a:t>Regular Public Meeting Schedule.</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627079" y="6128323"/>
            <a:ext cx="2441975" cy="581085"/>
          </a:xfrm>
          <a:prstGeom prst="rect">
            <a:avLst/>
          </a:prstGeom>
        </p:spPr>
      </p:pic>
    </p:spTree>
    <p:extLst>
      <p:ext uri="{BB962C8B-B14F-4D97-AF65-F5344CB8AC3E}">
        <p14:creationId xmlns:p14="http://schemas.microsoft.com/office/powerpoint/2010/main" val="42839017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984" y="175260"/>
            <a:ext cx="8596668" cy="693420"/>
          </a:xfrm>
        </p:spPr>
        <p:txBody>
          <a:bodyPr>
            <a:normAutofit/>
          </a:bodyPr>
          <a:lstStyle/>
          <a:p>
            <a:r>
              <a:rPr lang="en-US" sz="3200" dirty="0" smtClean="0"/>
              <a:t>Introduction to Special Districts</a:t>
            </a:r>
            <a:endParaRPr lang="en-US" sz="3200" dirty="0"/>
          </a:p>
        </p:txBody>
      </p:sp>
      <p:sp>
        <p:nvSpPr>
          <p:cNvPr id="3" name="Content Placeholder 2"/>
          <p:cNvSpPr>
            <a:spLocks noGrp="1"/>
          </p:cNvSpPr>
          <p:nvPr>
            <p:ph idx="1"/>
          </p:nvPr>
        </p:nvSpPr>
        <p:spPr>
          <a:xfrm>
            <a:off x="320040" y="868680"/>
            <a:ext cx="9544050" cy="5840730"/>
          </a:xfrm>
        </p:spPr>
        <p:txBody>
          <a:bodyPr>
            <a:normAutofit lnSpcReduction="10000"/>
          </a:bodyPr>
          <a:lstStyle/>
          <a:p>
            <a:pPr marL="0" indent="0" algn="ctr">
              <a:buNone/>
            </a:pPr>
            <a:r>
              <a:rPr lang="en-US" sz="3600" b="1" u="sng" dirty="0"/>
              <a:t>Accountability to State </a:t>
            </a:r>
            <a:r>
              <a:rPr lang="en-US" sz="3600" b="1" u="sng" dirty="0" smtClean="0"/>
              <a:t>Government*</a:t>
            </a:r>
            <a:endParaRPr lang="en-US" sz="3600" b="1" u="sng" dirty="0"/>
          </a:p>
          <a:p>
            <a:pPr marL="0" indent="0">
              <a:buNone/>
            </a:pPr>
            <a:r>
              <a:rPr lang="en-US" sz="2000" dirty="0"/>
              <a:t>Special districts are </a:t>
            </a:r>
            <a:r>
              <a:rPr lang="en-US" sz="2000" dirty="0" smtClean="0"/>
              <a:t>also accountable </a:t>
            </a:r>
            <a:r>
              <a:rPr lang="en-US" sz="2000" dirty="0"/>
              <a:t>to state government</a:t>
            </a:r>
            <a:r>
              <a:rPr lang="en-US" sz="2000" dirty="0" smtClean="0"/>
              <a:t>. To </a:t>
            </a:r>
            <a:r>
              <a:rPr lang="en-US" sz="2000" dirty="0"/>
              <a:t>keep the public informed about its status and activities, </a:t>
            </a:r>
            <a:r>
              <a:rPr lang="en-US" sz="2000" dirty="0" smtClean="0"/>
              <a:t>each special </a:t>
            </a:r>
            <a:r>
              <a:rPr lang="en-US" sz="2000" dirty="0"/>
              <a:t>district must file information and reports with state agencies</a:t>
            </a:r>
            <a:r>
              <a:rPr lang="en-US" sz="2000" dirty="0" smtClean="0"/>
              <a:t>, including </a:t>
            </a:r>
            <a:r>
              <a:rPr lang="en-US" sz="2000" dirty="0"/>
              <a:t>the following:</a:t>
            </a:r>
          </a:p>
          <a:p>
            <a:r>
              <a:rPr lang="en-US" sz="2000" dirty="0" smtClean="0"/>
              <a:t>Registered </a:t>
            </a:r>
            <a:r>
              <a:rPr lang="en-US" sz="2000" dirty="0"/>
              <a:t>agent and office information, creation documents, </a:t>
            </a:r>
            <a:r>
              <a:rPr lang="en-US" sz="2000" dirty="0" smtClean="0"/>
              <a:t>boundary maps</a:t>
            </a:r>
            <a:r>
              <a:rPr lang="en-US" sz="2000" dirty="0"/>
              <a:t>, and an official website address (Florida Department of </a:t>
            </a:r>
            <a:r>
              <a:rPr lang="en-US" sz="2000" dirty="0" smtClean="0"/>
              <a:t>Economic Opportunity</a:t>
            </a:r>
            <a:r>
              <a:rPr lang="en-US" sz="2000" dirty="0"/>
              <a:t>).</a:t>
            </a:r>
          </a:p>
          <a:p>
            <a:r>
              <a:rPr lang="en-US" sz="2000" dirty="0" smtClean="0"/>
              <a:t>An </a:t>
            </a:r>
            <a:r>
              <a:rPr lang="en-US" sz="2000" dirty="0"/>
              <a:t>Annual Financial Report, which discloses annual revenues</a:t>
            </a:r>
            <a:r>
              <a:rPr lang="en-US" sz="2000" dirty="0" smtClean="0"/>
              <a:t>, expenditures</a:t>
            </a:r>
            <a:r>
              <a:rPr lang="en-US" sz="2000" dirty="0"/>
              <a:t>, and debt (Florida Department of Financial Services).</a:t>
            </a:r>
          </a:p>
          <a:p>
            <a:r>
              <a:rPr lang="en-US" sz="2000" dirty="0" smtClean="0"/>
              <a:t>An </a:t>
            </a:r>
            <a:r>
              <a:rPr lang="en-US" sz="2000" dirty="0"/>
              <a:t>Annual Financial Audit Report (when threshold is met) covering </a:t>
            </a:r>
            <a:r>
              <a:rPr lang="en-US" sz="2000" dirty="0" smtClean="0"/>
              <a:t>the results </a:t>
            </a:r>
            <a:r>
              <a:rPr lang="en-US" sz="2000" dirty="0"/>
              <a:t>of a financial audit that was conducted and prepared by a </a:t>
            </a:r>
            <a:r>
              <a:rPr lang="en-US" sz="2000" dirty="0" smtClean="0"/>
              <a:t>licensed independent </a:t>
            </a:r>
            <a:r>
              <a:rPr lang="en-US" sz="2000" dirty="0"/>
              <a:t>certified public accountant selected by an auditor </a:t>
            </a:r>
            <a:r>
              <a:rPr lang="en-US" sz="2000" dirty="0" smtClean="0"/>
              <a:t>selection committee </a:t>
            </a:r>
            <a:r>
              <a:rPr lang="en-US" sz="2000" dirty="0"/>
              <a:t>(Florida Auditor General).</a:t>
            </a:r>
          </a:p>
          <a:p>
            <a:r>
              <a:rPr lang="en-US" sz="2000" dirty="0" smtClean="0"/>
              <a:t>If </a:t>
            </a:r>
            <a:r>
              <a:rPr lang="en-US" sz="2000" dirty="0"/>
              <a:t>applicable, certain bond financing information (Florida Division of </a:t>
            </a:r>
            <a:r>
              <a:rPr lang="en-US" sz="2000" dirty="0" smtClean="0"/>
              <a:t>Bond Finance</a:t>
            </a:r>
            <a:r>
              <a:rPr lang="en-US" sz="2000" dirty="0"/>
              <a:t>, State Board of Administration).</a:t>
            </a:r>
          </a:p>
          <a:p>
            <a:r>
              <a:rPr lang="en-US" sz="2000" dirty="0" smtClean="0"/>
              <a:t>If </a:t>
            </a:r>
            <a:r>
              <a:rPr lang="en-US" sz="2000" dirty="0"/>
              <a:t>applicable, retirement plan reports (Florida Department of </a:t>
            </a:r>
            <a:r>
              <a:rPr lang="en-US" sz="2000" dirty="0" smtClean="0"/>
              <a:t>Management Services</a:t>
            </a:r>
            <a:r>
              <a:rPr lang="en-US" sz="2000" dirty="0"/>
              <a:t>, Division of Retirement).</a:t>
            </a:r>
            <a:endParaRPr lang="en-US" sz="19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627079" y="6128323"/>
            <a:ext cx="2441975" cy="581085"/>
          </a:xfrm>
          <a:prstGeom prst="rect">
            <a:avLst/>
          </a:prstGeom>
        </p:spPr>
      </p:pic>
    </p:spTree>
    <p:extLst>
      <p:ext uri="{BB962C8B-B14F-4D97-AF65-F5344CB8AC3E}">
        <p14:creationId xmlns:p14="http://schemas.microsoft.com/office/powerpoint/2010/main" val="93510564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60070" y="1177290"/>
            <a:ext cx="8972550" cy="5440680"/>
          </a:xfrm>
        </p:spPr>
        <p:txBody>
          <a:bodyPr/>
          <a:lstStyle/>
          <a:p>
            <a:pPr marL="0" indent="0" algn="ctr">
              <a:buNone/>
            </a:pPr>
            <a:r>
              <a:rPr lang="en-US" sz="2800" b="1" u="sng" dirty="0" smtClean="0"/>
              <a:t>Public Deposits for Special Districts</a:t>
            </a:r>
            <a:endParaRPr lang="en-US" sz="2800" dirty="0" smtClean="0"/>
          </a:p>
          <a:p>
            <a:pPr marL="0" indent="0">
              <a:buNone/>
            </a:pPr>
            <a:r>
              <a:rPr lang="en-US" sz="2800" dirty="0"/>
              <a:t>Special districts with any deposit accounts in banks or savings associations must make those deposits according to </a:t>
            </a:r>
            <a:r>
              <a:rPr lang="en-US" sz="2800" dirty="0">
                <a:hlinkClick r:id="rId2"/>
              </a:rPr>
              <a:t>Chapter 280, Florida Statutes - Security For Public </a:t>
            </a:r>
            <a:r>
              <a:rPr lang="en-US" sz="2800" dirty="0" smtClean="0">
                <a:hlinkClick r:id="rId2"/>
              </a:rPr>
              <a:t>Deposits</a:t>
            </a:r>
            <a:r>
              <a:rPr lang="en-US" sz="2800" dirty="0" smtClean="0"/>
              <a:t>. </a:t>
            </a:r>
            <a:r>
              <a:rPr lang="en-US" sz="2800" dirty="0"/>
              <a:t>By doing so, those special districts will be covered by Florida's Public Deposits Program, a statewide collateralization program that protects public deposits.</a:t>
            </a:r>
            <a:endParaRPr lang="en-US" sz="2800" dirty="0" smtClean="0"/>
          </a:p>
          <a:p>
            <a:pPr marL="0" indent="0">
              <a:buNone/>
            </a:pPr>
            <a:endParaRPr lang="en-US" sz="2800" b="1" u="sng" dirty="0" smtClean="0"/>
          </a:p>
        </p:txBody>
      </p:sp>
      <p:sp>
        <p:nvSpPr>
          <p:cNvPr id="5" name="Title 1"/>
          <p:cNvSpPr>
            <a:spLocks noGrp="1"/>
          </p:cNvSpPr>
          <p:nvPr>
            <p:ph type="title"/>
          </p:nvPr>
        </p:nvSpPr>
        <p:spPr>
          <a:xfrm>
            <a:off x="162984" y="175260"/>
            <a:ext cx="8596668" cy="693420"/>
          </a:xfrm>
        </p:spPr>
        <p:txBody>
          <a:bodyPr>
            <a:normAutofit/>
          </a:bodyPr>
          <a:lstStyle/>
          <a:p>
            <a:r>
              <a:rPr lang="en-US" sz="3200" dirty="0" smtClean="0"/>
              <a:t>Introduction to Special Districts</a:t>
            </a:r>
            <a:endParaRPr lang="en-US" sz="3200" dirty="0"/>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627079" y="6128323"/>
            <a:ext cx="2441975" cy="581085"/>
          </a:xfrm>
          <a:prstGeom prst="rect">
            <a:avLst/>
          </a:prstGeom>
        </p:spPr>
      </p:pic>
    </p:spTree>
    <p:extLst>
      <p:ext uri="{BB962C8B-B14F-4D97-AF65-F5344CB8AC3E}">
        <p14:creationId xmlns:p14="http://schemas.microsoft.com/office/powerpoint/2010/main" val="267095887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984" y="175260"/>
            <a:ext cx="8596668" cy="693420"/>
          </a:xfrm>
        </p:spPr>
        <p:txBody>
          <a:bodyPr>
            <a:normAutofit/>
          </a:bodyPr>
          <a:lstStyle/>
          <a:p>
            <a:r>
              <a:rPr lang="en-US" sz="3200" dirty="0" smtClean="0"/>
              <a:t>Introduction to Special Districts</a:t>
            </a:r>
            <a:endParaRPr lang="en-US" sz="3200" dirty="0"/>
          </a:p>
        </p:txBody>
      </p:sp>
      <p:sp>
        <p:nvSpPr>
          <p:cNvPr id="3" name="Content Placeholder 2"/>
          <p:cNvSpPr>
            <a:spLocks noGrp="1"/>
          </p:cNvSpPr>
          <p:nvPr>
            <p:ph idx="1"/>
          </p:nvPr>
        </p:nvSpPr>
        <p:spPr>
          <a:xfrm>
            <a:off x="320040" y="868680"/>
            <a:ext cx="9544050" cy="5840730"/>
          </a:xfrm>
        </p:spPr>
        <p:txBody>
          <a:bodyPr>
            <a:normAutofit/>
          </a:bodyPr>
          <a:lstStyle/>
          <a:p>
            <a:pPr marL="0" indent="0" algn="ctr">
              <a:buNone/>
            </a:pPr>
            <a:r>
              <a:rPr lang="en-US" sz="3000" b="1" u="sng" dirty="0"/>
              <a:t>Special district oversight and enforcement</a:t>
            </a:r>
          </a:p>
          <a:p>
            <a:r>
              <a:rPr lang="en-US" sz="2000" dirty="0"/>
              <a:t>The oversight – and when necessary enforcement - of </a:t>
            </a:r>
            <a:r>
              <a:rPr lang="en-US" sz="2000" dirty="0" smtClean="0"/>
              <a:t>special districts </a:t>
            </a:r>
            <a:r>
              <a:rPr lang="en-US" sz="2000" dirty="0"/>
              <a:t>is very similar to the oversight and enforcement of </a:t>
            </a:r>
            <a:r>
              <a:rPr lang="en-US" sz="2000" dirty="0" smtClean="0"/>
              <a:t>counties and </a:t>
            </a:r>
            <a:r>
              <a:rPr lang="en-US" sz="2000" dirty="0"/>
              <a:t>municipalities.</a:t>
            </a:r>
          </a:p>
          <a:p>
            <a:r>
              <a:rPr lang="en-US" sz="2000" dirty="0" smtClean="0"/>
              <a:t>The </a:t>
            </a:r>
            <a:r>
              <a:rPr lang="en-US" sz="2000" dirty="0"/>
              <a:t>special district’s governing body members are responsible </a:t>
            </a:r>
            <a:r>
              <a:rPr lang="en-US" sz="2000" dirty="0" smtClean="0"/>
              <a:t>for ensuring </a:t>
            </a:r>
            <a:r>
              <a:rPr lang="en-US" sz="2000" dirty="0"/>
              <a:t>the special district complies with applicable laws and </a:t>
            </a:r>
            <a:r>
              <a:rPr lang="en-US" sz="2000" dirty="0" smtClean="0"/>
              <a:t>governs the </a:t>
            </a:r>
            <a:r>
              <a:rPr lang="en-US" sz="2000" dirty="0"/>
              <a:t>special district according to its charter and enabling laws.</a:t>
            </a:r>
          </a:p>
          <a:p>
            <a:r>
              <a:rPr lang="en-US" sz="2000" dirty="0" smtClean="0"/>
              <a:t>Florida’s </a:t>
            </a:r>
            <a:r>
              <a:rPr lang="en-US" sz="2000" dirty="0"/>
              <a:t>open meeting and records laws enable citizens and the media </a:t>
            </a:r>
            <a:r>
              <a:rPr lang="en-US" sz="2000" dirty="0" smtClean="0"/>
              <a:t>to oversee </a:t>
            </a:r>
            <a:r>
              <a:rPr lang="en-US" sz="2000" dirty="0"/>
              <a:t>and monitor special districts by reviewing public records </a:t>
            </a:r>
            <a:r>
              <a:rPr lang="en-US" sz="2000" dirty="0" smtClean="0"/>
              <a:t>and attending </a:t>
            </a:r>
            <a:r>
              <a:rPr lang="en-US" sz="2000" dirty="0"/>
              <a:t>governing body meetings to observe the discussions</a:t>
            </a:r>
            <a:r>
              <a:rPr lang="en-US" sz="2000" dirty="0" smtClean="0"/>
              <a:t>, deliberations </a:t>
            </a:r>
            <a:r>
              <a:rPr lang="en-US" sz="2000" dirty="0"/>
              <a:t>and formal actions.</a:t>
            </a:r>
          </a:p>
          <a:p>
            <a:r>
              <a:rPr lang="en-US" sz="2000" dirty="0" smtClean="0"/>
              <a:t>Citizens </a:t>
            </a:r>
            <a:r>
              <a:rPr lang="en-US" sz="2000" dirty="0"/>
              <a:t>can contact their local state attorney’s office for </a:t>
            </a:r>
            <a:r>
              <a:rPr lang="en-US" sz="2000" dirty="0" smtClean="0"/>
              <a:t>information concerning </a:t>
            </a:r>
            <a:r>
              <a:rPr lang="en-US" sz="2000" dirty="0"/>
              <a:t>public record law violations and other violations.</a:t>
            </a:r>
          </a:p>
          <a:p>
            <a:r>
              <a:rPr lang="en-US" sz="2000" dirty="0" smtClean="0"/>
              <a:t>Citizens </a:t>
            </a:r>
            <a:r>
              <a:rPr lang="en-US" sz="2000" dirty="0"/>
              <a:t>can file ethics related complaints with </a:t>
            </a:r>
            <a:r>
              <a:rPr lang="en-US" sz="2000" dirty="0" smtClean="0"/>
              <a:t>the State Commission </a:t>
            </a:r>
            <a:r>
              <a:rPr lang="en-US" sz="2000" dirty="0"/>
              <a:t>on Ethics</a:t>
            </a:r>
            <a:r>
              <a:rPr lang="en-US" sz="2000" dirty="0" smtClean="0"/>
              <a:t>, which </a:t>
            </a:r>
            <a:r>
              <a:rPr lang="en-US" sz="2000" dirty="0"/>
              <a:t>may investigate the complaints and issue fines if warranted.</a:t>
            </a:r>
            <a:endParaRPr lang="en-US" sz="19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627079" y="6128323"/>
            <a:ext cx="2441975" cy="581085"/>
          </a:xfrm>
          <a:prstGeom prst="rect">
            <a:avLst/>
          </a:prstGeom>
        </p:spPr>
      </p:pic>
    </p:spTree>
    <p:extLst>
      <p:ext uri="{BB962C8B-B14F-4D97-AF65-F5344CB8AC3E}">
        <p14:creationId xmlns:p14="http://schemas.microsoft.com/office/powerpoint/2010/main" val="26523652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635546" y="6196056"/>
            <a:ext cx="2441975" cy="581085"/>
          </a:xfrm>
          <a:prstGeom prst="rect">
            <a:avLst/>
          </a:prstGeom>
        </p:spPr>
      </p:pic>
      <p:sp>
        <p:nvSpPr>
          <p:cNvPr id="2" name="Title 1"/>
          <p:cNvSpPr>
            <a:spLocks noGrp="1"/>
          </p:cNvSpPr>
          <p:nvPr>
            <p:ph type="title"/>
          </p:nvPr>
        </p:nvSpPr>
        <p:spPr>
          <a:xfrm>
            <a:off x="162984" y="175260"/>
            <a:ext cx="8596668" cy="693420"/>
          </a:xfrm>
        </p:spPr>
        <p:txBody>
          <a:bodyPr>
            <a:normAutofit/>
          </a:bodyPr>
          <a:lstStyle/>
          <a:p>
            <a:r>
              <a:rPr lang="en-US" sz="3200" dirty="0" smtClean="0"/>
              <a:t>Introduction to Special Districts</a:t>
            </a:r>
            <a:endParaRPr lang="en-US" sz="3200" dirty="0"/>
          </a:p>
        </p:txBody>
      </p:sp>
      <p:sp>
        <p:nvSpPr>
          <p:cNvPr id="3" name="Content Placeholder 2"/>
          <p:cNvSpPr>
            <a:spLocks noGrp="1"/>
          </p:cNvSpPr>
          <p:nvPr>
            <p:ph idx="1"/>
          </p:nvPr>
        </p:nvSpPr>
        <p:spPr>
          <a:xfrm>
            <a:off x="320040" y="868680"/>
            <a:ext cx="9544050" cy="5840730"/>
          </a:xfrm>
        </p:spPr>
        <p:txBody>
          <a:bodyPr>
            <a:normAutofit/>
          </a:bodyPr>
          <a:lstStyle/>
          <a:p>
            <a:pPr marL="0" indent="0" algn="ctr">
              <a:buNone/>
            </a:pPr>
            <a:r>
              <a:rPr lang="en-US" sz="3600" b="1" u="sng" dirty="0"/>
              <a:t>Special district oversight and enforcement</a:t>
            </a:r>
          </a:p>
          <a:p>
            <a:r>
              <a:rPr lang="en-US" sz="1900" dirty="0" smtClean="0"/>
              <a:t>Licensed </a:t>
            </a:r>
            <a:r>
              <a:rPr lang="en-US" sz="1900" dirty="0"/>
              <a:t>independent certified public accountants conducting </a:t>
            </a:r>
            <a:r>
              <a:rPr lang="en-US" sz="1900" dirty="0" smtClean="0"/>
              <a:t>required financial </a:t>
            </a:r>
            <a:r>
              <a:rPr lang="en-US" sz="1900" dirty="0"/>
              <a:t>audits of special districts must report suspected illegal activity </a:t>
            </a:r>
            <a:r>
              <a:rPr lang="en-US" sz="1900" dirty="0" smtClean="0"/>
              <a:t>to the </a:t>
            </a:r>
            <a:r>
              <a:rPr lang="en-US" sz="1900" dirty="0"/>
              <a:t>special district’s governing body or the Florida Department of </a:t>
            </a:r>
            <a:r>
              <a:rPr lang="en-US" sz="1900" dirty="0" smtClean="0"/>
              <a:t>Law Enforcement</a:t>
            </a:r>
            <a:r>
              <a:rPr lang="en-US" sz="1900" dirty="0"/>
              <a:t>.</a:t>
            </a:r>
          </a:p>
          <a:p>
            <a:r>
              <a:rPr lang="en-US" sz="1900" dirty="0" smtClean="0"/>
              <a:t>The </a:t>
            </a:r>
            <a:r>
              <a:rPr lang="en-US" sz="1900" dirty="0"/>
              <a:t>Florida Auditor General’s Office:</a:t>
            </a:r>
          </a:p>
          <a:p>
            <a:pPr lvl="1"/>
            <a:r>
              <a:rPr lang="en-US" sz="1700" dirty="0" smtClean="0"/>
              <a:t>Performs </a:t>
            </a:r>
            <a:r>
              <a:rPr lang="en-US" sz="1700" dirty="0"/>
              <a:t>desk audits on Annual Financial Audit Reports to </a:t>
            </a:r>
            <a:r>
              <a:rPr lang="en-US" sz="1700" dirty="0" smtClean="0"/>
              <a:t>make sure </a:t>
            </a:r>
            <a:r>
              <a:rPr lang="en-US" sz="1700" dirty="0"/>
              <a:t>the audits comply with auditing standards and rules.</a:t>
            </a:r>
          </a:p>
          <a:p>
            <a:pPr lvl="1"/>
            <a:r>
              <a:rPr lang="en-US" sz="1700" dirty="0" smtClean="0"/>
              <a:t>Tracks </a:t>
            </a:r>
            <a:r>
              <a:rPr lang="en-US" sz="1700" dirty="0"/>
              <a:t>findings repeated for more than two years and reports them </a:t>
            </a:r>
            <a:r>
              <a:rPr lang="en-US" sz="1700" dirty="0" smtClean="0"/>
              <a:t>to the </a:t>
            </a:r>
            <a:r>
              <a:rPr lang="en-US" sz="1700" dirty="0"/>
              <a:t>Joint Legislative Auditing Committee for possible further </a:t>
            </a:r>
            <a:r>
              <a:rPr lang="en-US" sz="1700" dirty="0" smtClean="0"/>
              <a:t>state action</a:t>
            </a:r>
            <a:r>
              <a:rPr lang="en-US" sz="1700" dirty="0"/>
              <a:t>.</a:t>
            </a:r>
          </a:p>
          <a:p>
            <a:r>
              <a:rPr lang="en-US" sz="1900" dirty="0" smtClean="0"/>
              <a:t>The </a:t>
            </a:r>
            <a:r>
              <a:rPr lang="en-US" sz="1900" dirty="0"/>
              <a:t>Joint Legislative Auditing Committee:</a:t>
            </a:r>
          </a:p>
          <a:p>
            <a:pPr lvl="1"/>
            <a:r>
              <a:rPr lang="en-US" sz="1900" dirty="0" smtClean="0"/>
              <a:t>May </a:t>
            </a:r>
            <a:r>
              <a:rPr lang="en-US" sz="1900" dirty="0"/>
              <a:t>investigate audit matters, use its powers of subpoena, and </a:t>
            </a:r>
            <a:r>
              <a:rPr lang="en-US" sz="1900" dirty="0" smtClean="0"/>
              <a:t>order a </a:t>
            </a:r>
            <a:r>
              <a:rPr lang="en-US" sz="1900" dirty="0"/>
              <a:t>state audit by the Florida Auditor General.</a:t>
            </a:r>
          </a:p>
          <a:p>
            <a:pPr lvl="1"/>
            <a:r>
              <a:rPr lang="en-US" sz="1900" dirty="0" smtClean="0"/>
              <a:t>May </a:t>
            </a:r>
            <a:r>
              <a:rPr lang="en-US" sz="1900" dirty="0"/>
              <a:t>request the Department of Economic Opportunity to file </a:t>
            </a:r>
            <a:r>
              <a:rPr lang="en-US" sz="1900" dirty="0" smtClean="0"/>
              <a:t>a petition </a:t>
            </a:r>
            <a:r>
              <a:rPr lang="en-US" sz="1900" dirty="0"/>
              <a:t>for enforcement with the circuit court or declare a </a:t>
            </a:r>
            <a:r>
              <a:rPr lang="en-US" sz="1900" dirty="0" smtClean="0"/>
              <a:t>special district </a:t>
            </a:r>
            <a:r>
              <a:rPr lang="en-US" sz="1900" dirty="0"/>
              <a:t>inactive for dissolution when special districts fail to </a:t>
            </a:r>
            <a:r>
              <a:rPr lang="en-US" sz="1900" dirty="0" smtClean="0"/>
              <a:t>comply with </a:t>
            </a:r>
            <a:r>
              <a:rPr lang="en-US" sz="1900" dirty="0"/>
              <a:t>certain financial reporting requirements.</a:t>
            </a:r>
          </a:p>
        </p:txBody>
      </p:sp>
    </p:spTree>
    <p:extLst>
      <p:ext uri="{BB962C8B-B14F-4D97-AF65-F5344CB8AC3E}">
        <p14:creationId xmlns:p14="http://schemas.microsoft.com/office/powerpoint/2010/main" val="313415485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984" y="175260"/>
            <a:ext cx="8596668" cy="693420"/>
          </a:xfrm>
        </p:spPr>
        <p:txBody>
          <a:bodyPr>
            <a:normAutofit/>
          </a:bodyPr>
          <a:lstStyle/>
          <a:p>
            <a:r>
              <a:rPr lang="en-US" sz="3200" dirty="0" smtClean="0"/>
              <a:t>Introduction to Special Districts</a:t>
            </a:r>
            <a:endParaRPr lang="en-US" sz="3200" dirty="0"/>
          </a:p>
        </p:txBody>
      </p:sp>
      <p:sp>
        <p:nvSpPr>
          <p:cNvPr id="3" name="Content Placeholder 2"/>
          <p:cNvSpPr>
            <a:spLocks noGrp="1"/>
          </p:cNvSpPr>
          <p:nvPr>
            <p:ph idx="1"/>
          </p:nvPr>
        </p:nvSpPr>
        <p:spPr>
          <a:xfrm>
            <a:off x="320040" y="868680"/>
            <a:ext cx="9544050" cy="5840730"/>
          </a:xfrm>
        </p:spPr>
        <p:txBody>
          <a:bodyPr>
            <a:normAutofit/>
          </a:bodyPr>
          <a:lstStyle/>
          <a:p>
            <a:pPr marL="0" indent="0" algn="ctr">
              <a:buNone/>
            </a:pPr>
            <a:r>
              <a:rPr lang="en-US" sz="3000" b="1" u="sng" dirty="0"/>
              <a:t>Special district oversight and </a:t>
            </a:r>
            <a:r>
              <a:rPr lang="en-US" sz="3000" b="1" u="sng" dirty="0" smtClean="0"/>
              <a:t>enforcement*</a:t>
            </a:r>
            <a:endParaRPr lang="en-US" sz="3000" b="1" u="sng" dirty="0"/>
          </a:p>
          <a:p>
            <a:r>
              <a:rPr lang="en-US" sz="2400" dirty="0" smtClean="0"/>
              <a:t>The </a:t>
            </a:r>
            <a:r>
              <a:rPr lang="en-US" sz="2400" dirty="0"/>
              <a:t>Governor’s Office monitors special districts and provides </a:t>
            </a:r>
            <a:r>
              <a:rPr lang="en-US" sz="2400" dirty="0" smtClean="0"/>
              <a:t>technical assistance </a:t>
            </a:r>
            <a:r>
              <a:rPr lang="en-US" sz="2400" dirty="0"/>
              <a:t>when a special district meets one or more financial </a:t>
            </a:r>
            <a:r>
              <a:rPr lang="en-US" sz="2400" dirty="0" smtClean="0"/>
              <a:t>emergency conditions</a:t>
            </a:r>
            <a:r>
              <a:rPr lang="en-US" sz="2400" dirty="0"/>
              <a:t>.</a:t>
            </a:r>
          </a:p>
          <a:p>
            <a:r>
              <a:rPr lang="en-US" sz="2400" dirty="0" smtClean="0"/>
              <a:t>The </a:t>
            </a:r>
            <a:r>
              <a:rPr lang="en-US" sz="2400" dirty="0"/>
              <a:t>Governor may suspend or remove special district governing </a:t>
            </a:r>
            <a:r>
              <a:rPr lang="en-US" sz="2400" dirty="0" smtClean="0"/>
              <a:t>body members </a:t>
            </a:r>
            <a:r>
              <a:rPr lang="en-US" sz="2400" dirty="0"/>
              <a:t>under certain circumstances</a:t>
            </a:r>
            <a:r>
              <a:rPr lang="en-US" sz="2400" dirty="0" smtClean="0"/>
              <a:t>.</a:t>
            </a:r>
          </a:p>
          <a:p>
            <a:r>
              <a:rPr lang="en-US" sz="2400" dirty="0" smtClean="0"/>
              <a:t>For BRAA, Ch. 2004-468, Laws of Fla., provides that the commission or council which appointed a member may remove that member from office if the member has committed an act of “misfeasance, malfeasance, or nonfeasance in office, or upon conviction of any crime.”  Nonfeasance includes failure to attend three consecutive regular meetings.</a:t>
            </a:r>
            <a:endParaRPr lang="en-US" sz="24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644013" y="6204523"/>
            <a:ext cx="2441975" cy="581085"/>
          </a:xfrm>
          <a:prstGeom prst="rect">
            <a:avLst/>
          </a:prstGeom>
        </p:spPr>
      </p:pic>
    </p:spTree>
    <p:extLst>
      <p:ext uri="{BB962C8B-B14F-4D97-AF65-F5344CB8AC3E}">
        <p14:creationId xmlns:p14="http://schemas.microsoft.com/office/powerpoint/2010/main" val="2121914791"/>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984" y="175260"/>
            <a:ext cx="8596668" cy="693420"/>
          </a:xfrm>
        </p:spPr>
        <p:txBody>
          <a:bodyPr>
            <a:normAutofit/>
          </a:bodyPr>
          <a:lstStyle/>
          <a:p>
            <a:r>
              <a:rPr lang="en-US" sz="3200" dirty="0" smtClean="0"/>
              <a:t>Introduction to Special Districts</a:t>
            </a:r>
            <a:endParaRPr lang="en-US" sz="3200" dirty="0"/>
          </a:p>
        </p:txBody>
      </p:sp>
      <p:sp>
        <p:nvSpPr>
          <p:cNvPr id="3" name="Content Placeholder 2"/>
          <p:cNvSpPr>
            <a:spLocks noGrp="1"/>
          </p:cNvSpPr>
          <p:nvPr>
            <p:ph idx="1"/>
          </p:nvPr>
        </p:nvSpPr>
        <p:spPr>
          <a:xfrm>
            <a:off x="320040" y="868680"/>
            <a:ext cx="9544050" cy="5840730"/>
          </a:xfrm>
        </p:spPr>
        <p:txBody>
          <a:bodyPr>
            <a:normAutofit lnSpcReduction="10000"/>
          </a:bodyPr>
          <a:lstStyle/>
          <a:p>
            <a:pPr marL="0" indent="0" algn="ctr">
              <a:buNone/>
            </a:pPr>
            <a:r>
              <a:rPr lang="en-US" sz="3300" b="1" u="sng" dirty="0"/>
              <a:t>Special district oversight and </a:t>
            </a:r>
            <a:r>
              <a:rPr lang="en-US" sz="3300" b="1" u="sng" dirty="0" smtClean="0"/>
              <a:t>enforcement*</a:t>
            </a:r>
            <a:endParaRPr lang="en-US" sz="3300" b="1" u="sng" dirty="0"/>
          </a:p>
          <a:p>
            <a:r>
              <a:rPr lang="en-US" sz="2000" dirty="0" smtClean="0"/>
              <a:t>Depending </a:t>
            </a:r>
            <a:r>
              <a:rPr lang="en-US" sz="2000" dirty="0"/>
              <a:t>on how a special district was created, an </a:t>
            </a:r>
            <a:r>
              <a:rPr lang="en-US" sz="2000" dirty="0" smtClean="0"/>
              <a:t>appropriate oversight </a:t>
            </a:r>
            <a:r>
              <a:rPr lang="en-US" sz="2000" dirty="0"/>
              <a:t>entity may:</a:t>
            </a:r>
          </a:p>
          <a:p>
            <a:r>
              <a:rPr lang="en-US" sz="2000" dirty="0" smtClean="0"/>
              <a:t>Convene </a:t>
            </a:r>
            <a:r>
              <a:rPr lang="en-US" sz="2000" dirty="0"/>
              <a:t>a public hearing when a special district fails to comply </a:t>
            </a:r>
            <a:r>
              <a:rPr lang="en-US" sz="2000" dirty="0" smtClean="0"/>
              <a:t>with certain </a:t>
            </a:r>
            <a:r>
              <a:rPr lang="en-US" sz="2000" dirty="0"/>
              <a:t>financial reporting requirements.</a:t>
            </a:r>
          </a:p>
          <a:p>
            <a:r>
              <a:rPr lang="en-US" sz="2000" dirty="0" smtClean="0"/>
              <a:t>Convene </a:t>
            </a:r>
            <a:r>
              <a:rPr lang="en-US" sz="2000" dirty="0"/>
              <a:t>a general oversight review process of a special district </a:t>
            </a:r>
            <a:r>
              <a:rPr lang="en-US" sz="2000" dirty="0" smtClean="0"/>
              <a:t>to contribute </a:t>
            </a:r>
            <a:r>
              <a:rPr lang="en-US" sz="2000" dirty="0"/>
              <a:t>to informed decision-making about the special district</a:t>
            </a:r>
            <a:r>
              <a:rPr lang="en-US" sz="2000" dirty="0" smtClean="0"/>
              <a:t>, including </a:t>
            </a:r>
            <a:r>
              <a:rPr lang="en-US" sz="2000" dirty="0"/>
              <a:t>whether it should continue to exist. Examples of criteria </a:t>
            </a:r>
            <a:r>
              <a:rPr lang="en-US" sz="2000" dirty="0" smtClean="0"/>
              <a:t>to be </a:t>
            </a:r>
            <a:r>
              <a:rPr lang="en-US" sz="2000" dirty="0"/>
              <a:t>considered during the review include:</a:t>
            </a:r>
          </a:p>
          <a:p>
            <a:pPr lvl="1"/>
            <a:r>
              <a:rPr lang="en-US" sz="2000" dirty="0" smtClean="0"/>
              <a:t>The </a:t>
            </a:r>
            <a:r>
              <a:rPr lang="en-US" sz="2000" dirty="0"/>
              <a:t>degree to which the special district’s services are essential.</a:t>
            </a:r>
          </a:p>
          <a:p>
            <a:pPr lvl="1"/>
            <a:r>
              <a:rPr lang="en-US" sz="2000" dirty="0" smtClean="0"/>
              <a:t>The </a:t>
            </a:r>
            <a:r>
              <a:rPr lang="en-US" sz="2000" dirty="0"/>
              <a:t>extent of continuing need for the services.</a:t>
            </a:r>
          </a:p>
          <a:p>
            <a:pPr lvl="1"/>
            <a:r>
              <a:rPr lang="en-US" sz="2000" dirty="0" smtClean="0"/>
              <a:t>Whether </a:t>
            </a:r>
            <a:r>
              <a:rPr lang="en-US" sz="2000" dirty="0"/>
              <a:t>a less costly alternative method of delivering </a:t>
            </a:r>
            <a:r>
              <a:rPr lang="en-US" sz="2000" dirty="0" smtClean="0"/>
              <a:t>the services </a:t>
            </a:r>
            <a:r>
              <a:rPr lang="en-US" sz="2000" dirty="0"/>
              <a:t>exists.</a:t>
            </a:r>
          </a:p>
          <a:p>
            <a:pPr lvl="1"/>
            <a:r>
              <a:rPr lang="en-US" sz="2000" dirty="0" smtClean="0"/>
              <a:t>Whether </a:t>
            </a:r>
            <a:r>
              <a:rPr lang="en-US" sz="2000" dirty="0"/>
              <a:t>the special district is meeting and discharging </a:t>
            </a:r>
            <a:r>
              <a:rPr lang="en-US" sz="2000" dirty="0" smtClean="0"/>
              <a:t>its responsibilities </a:t>
            </a:r>
            <a:r>
              <a:rPr lang="en-US" sz="2000" dirty="0"/>
              <a:t>as required by its charter.</a:t>
            </a:r>
          </a:p>
          <a:p>
            <a:pPr lvl="1"/>
            <a:r>
              <a:rPr lang="en-US" sz="2000" dirty="0" smtClean="0"/>
              <a:t>Whether </a:t>
            </a:r>
            <a:r>
              <a:rPr lang="en-US" sz="2000" dirty="0"/>
              <a:t>the special district has complied with open </a:t>
            </a:r>
            <a:r>
              <a:rPr lang="en-US" sz="2000" dirty="0" smtClean="0"/>
              <a:t>public records </a:t>
            </a:r>
            <a:r>
              <a:rPr lang="en-US" sz="2000" dirty="0"/>
              <a:t>and meeting requirements.</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627079" y="6128323"/>
            <a:ext cx="2441975" cy="581085"/>
          </a:xfrm>
          <a:prstGeom prst="rect">
            <a:avLst/>
          </a:prstGeom>
        </p:spPr>
      </p:pic>
    </p:spTree>
    <p:extLst>
      <p:ext uri="{BB962C8B-B14F-4D97-AF65-F5344CB8AC3E}">
        <p14:creationId xmlns:p14="http://schemas.microsoft.com/office/powerpoint/2010/main" val="34675887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961966"/>
            <a:ext cx="8545830" cy="4546468"/>
          </a:xfrm>
        </p:spPr>
        <p:txBody>
          <a:bodyPr numCol="2">
            <a:normAutofit/>
          </a:bodyPr>
          <a:lstStyle/>
          <a:p>
            <a:pPr marL="0" indent="0">
              <a:buNone/>
            </a:pPr>
            <a:r>
              <a:rPr lang="en-US" sz="2200" dirty="0"/>
              <a:t>• </a:t>
            </a:r>
            <a:r>
              <a:rPr lang="en-US" sz="2200" dirty="0" smtClean="0"/>
              <a:t>Non </a:t>
            </a:r>
            <a:r>
              <a:rPr lang="en-US" sz="2200" dirty="0"/>
              <a:t>Ad Valorem</a:t>
            </a:r>
          </a:p>
          <a:p>
            <a:pPr marL="0" indent="0">
              <a:buNone/>
            </a:pPr>
            <a:r>
              <a:rPr lang="en-US" sz="2200" dirty="0"/>
              <a:t>• Ad Valorem</a:t>
            </a:r>
          </a:p>
          <a:p>
            <a:pPr marL="0" indent="0">
              <a:buNone/>
            </a:pPr>
            <a:r>
              <a:rPr lang="en-US" sz="2200" dirty="0"/>
              <a:t>• Tax Increment Financing</a:t>
            </a:r>
          </a:p>
          <a:p>
            <a:pPr marL="0" indent="0">
              <a:buNone/>
            </a:pPr>
            <a:r>
              <a:rPr lang="en-US" sz="2200" dirty="0"/>
              <a:t>• User Fees</a:t>
            </a:r>
          </a:p>
          <a:p>
            <a:pPr marL="0" indent="0">
              <a:buNone/>
            </a:pPr>
            <a:r>
              <a:rPr lang="en-US" sz="2200" dirty="0"/>
              <a:t>• Federal Government</a:t>
            </a:r>
          </a:p>
          <a:p>
            <a:pPr marL="0" indent="0">
              <a:buNone/>
            </a:pPr>
            <a:r>
              <a:rPr lang="en-US" sz="2200" dirty="0"/>
              <a:t>• State Government</a:t>
            </a:r>
          </a:p>
          <a:p>
            <a:pPr marL="0" indent="0">
              <a:buNone/>
            </a:pPr>
            <a:r>
              <a:rPr lang="en-US" sz="2200" dirty="0"/>
              <a:t>• Local </a:t>
            </a:r>
            <a:r>
              <a:rPr lang="en-US" sz="2200" dirty="0" smtClean="0"/>
              <a:t>Government</a:t>
            </a:r>
            <a:endParaRPr lang="en-US" sz="2200" dirty="0"/>
          </a:p>
          <a:p>
            <a:pPr marL="0" indent="0">
              <a:buNone/>
            </a:pPr>
            <a:r>
              <a:rPr lang="en-US" sz="2200" dirty="0"/>
              <a:t>• County</a:t>
            </a:r>
          </a:p>
          <a:p>
            <a:pPr marL="0" indent="0">
              <a:buNone/>
            </a:pPr>
            <a:r>
              <a:rPr lang="en-US" sz="2200" dirty="0"/>
              <a:t>• Municipality</a:t>
            </a:r>
          </a:p>
          <a:p>
            <a:pPr marL="0" indent="0">
              <a:buNone/>
            </a:pPr>
            <a:r>
              <a:rPr lang="en-US" sz="2200" dirty="0"/>
              <a:t>• Grants</a:t>
            </a:r>
          </a:p>
          <a:p>
            <a:pPr marL="0" indent="0">
              <a:buNone/>
            </a:pPr>
            <a:r>
              <a:rPr lang="en-US" sz="2200" dirty="0"/>
              <a:t>• Investments</a:t>
            </a:r>
          </a:p>
          <a:p>
            <a:pPr marL="0" indent="0">
              <a:buNone/>
            </a:pPr>
            <a:r>
              <a:rPr lang="en-US" sz="2200" dirty="0"/>
              <a:t>• Bond Issuer Fees</a:t>
            </a:r>
          </a:p>
          <a:p>
            <a:pPr marL="0" indent="0">
              <a:buNone/>
            </a:pPr>
            <a:r>
              <a:rPr lang="en-US" sz="2200" dirty="0"/>
              <a:t>• Tolls</a:t>
            </a:r>
          </a:p>
          <a:p>
            <a:pPr marL="0" indent="0">
              <a:buNone/>
            </a:pPr>
            <a:r>
              <a:rPr lang="en-US" sz="2200" dirty="0"/>
              <a:t>• Donations</a:t>
            </a:r>
          </a:p>
          <a:p>
            <a:pPr marL="0" indent="0">
              <a:buNone/>
            </a:pPr>
            <a:r>
              <a:rPr lang="en-US" sz="2200" dirty="0"/>
              <a:t>• Sales and Leases</a:t>
            </a:r>
          </a:p>
          <a:p>
            <a:pPr marL="0" indent="0">
              <a:buNone/>
            </a:pPr>
            <a:r>
              <a:rPr lang="en-US" sz="2200" dirty="0"/>
              <a:t>• Private Enterprise</a:t>
            </a:r>
          </a:p>
          <a:p>
            <a:pPr marL="0" indent="0">
              <a:buNone/>
            </a:pPr>
            <a:r>
              <a:rPr lang="en-US" sz="2200" dirty="0"/>
              <a:t>• Sales Surtax</a:t>
            </a:r>
          </a:p>
          <a:p>
            <a:pPr marL="0" indent="0">
              <a:buNone/>
            </a:pPr>
            <a:r>
              <a:rPr lang="en-US" sz="2200" dirty="0"/>
              <a:t>• None</a:t>
            </a:r>
          </a:p>
        </p:txBody>
      </p:sp>
      <p:sp>
        <p:nvSpPr>
          <p:cNvPr id="4" name="TextBox 3"/>
          <p:cNvSpPr txBox="1"/>
          <p:nvPr/>
        </p:nvSpPr>
        <p:spPr>
          <a:xfrm>
            <a:off x="1396945" y="951250"/>
            <a:ext cx="8140370" cy="523220"/>
          </a:xfrm>
          <a:prstGeom prst="rect">
            <a:avLst/>
          </a:prstGeom>
          <a:noFill/>
        </p:spPr>
        <p:txBody>
          <a:bodyPr wrap="none" rtlCol="0">
            <a:spAutoFit/>
          </a:bodyPr>
          <a:lstStyle/>
          <a:p>
            <a:pPr algn="ctr"/>
            <a:r>
              <a:rPr lang="en-US" sz="2800" b="1" u="sng" dirty="0" smtClean="0"/>
              <a:t>Common Revenue Sources for Special Districts*</a:t>
            </a:r>
            <a:endParaRPr lang="en-US" sz="2800" b="1" u="sng" dirty="0"/>
          </a:p>
        </p:txBody>
      </p:sp>
      <p:sp>
        <p:nvSpPr>
          <p:cNvPr id="6" name="Title 1"/>
          <p:cNvSpPr>
            <a:spLocks noGrp="1"/>
          </p:cNvSpPr>
          <p:nvPr>
            <p:ph type="title"/>
          </p:nvPr>
        </p:nvSpPr>
        <p:spPr>
          <a:xfrm>
            <a:off x="162984" y="175260"/>
            <a:ext cx="8596668" cy="693420"/>
          </a:xfrm>
        </p:spPr>
        <p:txBody>
          <a:bodyPr>
            <a:normAutofit/>
          </a:bodyPr>
          <a:lstStyle/>
          <a:p>
            <a:r>
              <a:rPr lang="en-US" sz="3200" dirty="0" smtClean="0"/>
              <a:t>Introduction to Special Districts</a:t>
            </a:r>
            <a:endParaRPr lang="en-US" sz="3200"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627079" y="6128323"/>
            <a:ext cx="2441975" cy="581085"/>
          </a:xfrm>
          <a:prstGeom prst="rect">
            <a:avLst/>
          </a:prstGeom>
        </p:spPr>
      </p:pic>
    </p:spTree>
    <p:extLst>
      <p:ext uri="{BB962C8B-B14F-4D97-AF65-F5344CB8AC3E}">
        <p14:creationId xmlns:p14="http://schemas.microsoft.com/office/powerpoint/2010/main" val="409034466"/>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984" y="175260"/>
            <a:ext cx="8596668" cy="693420"/>
          </a:xfrm>
        </p:spPr>
        <p:txBody>
          <a:bodyPr>
            <a:normAutofit/>
          </a:bodyPr>
          <a:lstStyle/>
          <a:p>
            <a:r>
              <a:rPr lang="en-US" sz="3200" dirty="0" smtClean="0"/>
              <a:t>Introduction to Special Districts</a:t>
            </a:r>
            <a:endParaRPr lang="en-US" sz="3200" dirty="0"/>
          </a:p>
        </p:txBody>
      </p:sp>
      <p:sp>
        <p:nvSpPr>
          <p:cNvPr id="3" name="Content Placeholder 2"/>
          <p:cNvSpPr>
            <a:spLocks noGrp="1"/>
          </p:cNvSpPr>
          <p:nvPr>
            <p:ph idx="1"/>
          </p:nvPr>
        </p:nvSpPr>
        <p:spPr>
          <a:xfrm>
            <a:off x="320040" y="868680"/>
            <a:ext cx="9544050" cy="5840730"/>
          </a:xfrm>
        </p:spPr>
        <p:txBody>
          <a:bodyPr>
            <a:normAutofit/>
          </a:bodyPr>
          <a:lstStyle/>
          <a:p>
            <a:pPr marL="0" indent="0" algn="ctr">
              <a:buNone/>
            </a:pPr>
            <a:r>
              <a:rPr lang="en-US" sz="2800" b="1" u="sng" dirty="0" smtClean="0"/>
              <a:t>Citations/References</a:t>
            </a:r>
          </a:p>
          <a:p>
            <a:pPr marL="0" indent="0" algn="ctr">
              <a:buNone/>
            </a:pPr>
            <a:endParaRPr lang="en-US" sz="2800" b="1" u="sng" dirty="0" smtClean="0"/>
          </a:p>
          <a:p>
            <a:pPr>
              <a:buFont typeface="Arial" panose="020B0604020202020204" pitchFamily="34" charset="0"/>
              <a:buChar char="•"/>
            </a:pPr>
            <a:r>
              <a:rPr lang="en-US" sz="1900" dirty="0" smtClean="0"/>
              <a:t>Slides annotated with an asterisks (*) were either reproduced in whole or in part from, or relied on the information contained within “An Overview of Florida’s Special District,” by Jack Gaskins, Jr., Special District Accountability Program, Department of Economic Opportunity, November 2016.</a:t>
            </a:r>
          </a:p>
          <a:p>
            <a:pPr>
              <a:buFont typeface="Arial" panose="020B0604020202020204" pitchFamily="34" charset="0"/>
              <a:buChar char="•"/>
            </a:pPr>
            <a:r>
              <a:rPr lang="en-US" sz="1900" dirty="0" smtClean="0"/>
              <a:t>This Powerpoint Presentation also contains information from the “Florida Special Districts Handbook Online,” FloridaJobs.Org/Special District Handbook, Special Districts Accountability Program, Department of Economic Opportunity.</a:t>
            </a:r>
            <a:endParaRPr lang="en-US" sz="19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627079" y="6128323"/>
            <a:ext cx="2441975" cy="581085"/>
          </a:xfrm>
          <a:prstGeom prst="rect">
            <a:avLst/>
          </a:prstGeom>
        </p:spPr>
      </p:pic>
    </p:spTree>
    <p:extLst>
      <p:ext uri="{BB962C8B-B14F-4D97-AF65-F5344CB8AC3E}">
        <p14:creationId xmlns:p14="http://schemas.microsoft.com/office/powerpoint/2010/main" val="217474444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291590"/>
            <a:ext cx="8682990" cy="4885373"/>
          </a:xfrm>
        </p:spPr>
        <p:txBody>
          <a:bodyPr>
            <a:normAutofit lnSpcReduction="10000"/>
          </a:bodyPr>
          <a:lstStyle/>
          <a:p>
            <a:pPr marL="0" indent="0" algn="ctr">
              <a:buNone/>
            </a:pPr>
            <a:r>
              <a:rPr lang="en-US" sz="2800" b="1" u="sng" dirty="0" smtClean="0"/>
              <a:t>Definition of Special District*</a:t>
            </a:r>
            <a:r>
              <a:rPr lang="en-US" sz="2800" dirty="0" smtClean="0"/>
              <a:t> </a:t>
            </a:r>
          </a:p>
          <a:p>
            <a:pPr marL="0" indent="0">
              <a:buNone/>
            </a:pPr>
            <a:endParaRPr lang="en-US" dirty="0" smtClean="0"/>
          </a:p>
          <a:p>
            <a:pPr marL="0" indent="0" algn="just">
              <a:buNone/>
            </a:pPr>
            <a:r>
              <a:rPr lang="en-US" sz="2200" dirty="0" smtClean="0"/>
              <a:t>A </a:t>
            </a:r>
            <a:r>
              <a:rPr lang="en-US" sz="2200" dirty="0"/>
              <a:t>special district is a unit of local government created for a </a:t>
            </a:r>
            <a:r>
              <a:rPr lang="en-US" sz="2200" dirty="0" smtClean="0"/>
              <a:t>special purpose</a:t>
            </a:r>
            <a:r>
              <a:rPr lang="en-US" sz="2200" dirty="0"/>
              <a:t>, as opposed to a general purpose, that has jurisdiction </a:t>
            </a:r>
            <a:r>
              <a:rPr lang="en-US" sz="2200" dirty="0" smtClean="0"/>
              <a:t>to operate </a:t>
            </a:r>
            <a:r>
              <a:rPr lang="en-US" sz="2200" dirty="0"/>
              <a:t>within a limited geographic boundary, and is created by:</a:t>
            </a:r>
          </a:p>
          <a:p>
            <a:pPr marL="0" indent="0" algn="just">
              <a:buNone/>
            </a:pPr>
            <a:r>
              <a:rPr lang="en-US" sz="2200" dirty="0"/>
              <a:t>• general law,</a:t>
            </a:r>
          </a:p>
          <a:p>
            <a:pPr marL="0" indent="0" algn="just">
              <a:buNone/>
            </a:pPr>
            <a:r>
              <a:rPr lang="en-US" sz="2200" dirty="0"/>
              <a:t>• special act,</a:t>
            </a:r>
          </a:p>
          <a:p>
            <a:pPr marL="0" indent="0" algn="just">
              <a:buNone/>
            </a:pPr>
            <a:r>
              <a:rPr lang="en-US" sz="2200" dirty="0"/>
              <a:t>• local ordinance, or</a:t>
            </a:r>
          </a:p>
          <a:p>
            <a:pPr marL="0" indent="0" algn="just">
              <a:buNone/>
            </a:pPr>
            <a:r>
              <a:rPr lang="en-US" sz="2200" dirty="0"/>
              <a:t>• rule of the Governor and </a:t>
            </a:r>
            <a:r>
              <a:rPr lang="en-US" sz="2200" dirty="0" smtClean="0"/>
              <a:t>Cabinet.</a:t>
            </a:r>
          </a:p>
          <a:p>
            <a:pPr marL="0" indent="0" algn="just">
              <a:buNone/>
            </a:pPr>
            <a:endParaRPr lang="en-US" sz="2200" dirty="0"/>
          </a:p>
          <a:p>
            <a:pPr marL="0" indent="0" algn="just">
              <a:buNone/>
            </a:pPr>
            <a:r>
              <a:rPr lang="en-US" sz="2200" dirty="0" smtClean="0"/>
              <a:t>A special district can be either a dependent or independent special district.</a:t>
            </a:r>
            <a:endParaRPr lang="en-US" sz="2200" dirty="0"/>
          </a:p>
        </p:txBody>
      </p:sp>
      <p:sp>
        <p:nvSpPr>
          <p:cNvPr id="5" name="Title 1"/>
          <p:cNvSpPr>
            <a:spLocks noGrp="1"/>
          </p:cNvSpPr>
          <p:nvPr>
            <p:ph type="title"/>
          </p:nvPr>
        </p:nvSpPr>
        <p:spPr>
          <a:xfrm>
            <a:off x="162984" y="175260"/>
            <a:ext cx="8596668" cy="693420"/>
          </a:xfrm>
        </p:spPr>
        <p:txBody>
          <a:bodyPr>
            <a:normAutofit/>
          </a:bodyPr>
          <a:lstStyle/>
          <a:p>
            <a:r>
              <a:rPr lang="en-US" sz="3200" dirty="0" smtClean="0"/>
              <a:t>Introduction to Special Districts</a:t>
            </a:r>
            <a:endParaRPr lang="en-US" sz="32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627079" y="6128323"/>
            <a:ext cx="2441975" cy="581085"/>
          </a:xfrm>
          <a:prstGeom prst="rect">
            <a:avLst/>
          </a:prstGeom>
        </p:spPr>
      </p:pic>
    </p:spTree>
    <p:extLst>
      <p:ext uri="{BB962C8B-B14F-4D97-AF65-F5344CB8AC3E}">
        <p14:creationId xmlns:p14="http://schemas.microsoft.com/office/powerpoint/2010/main" val="11584654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291590"/>
            <a:ext cx="8682990" cy="4885373"/>
          </a:xfrm>
        </p:spPr>
        <p:txBody>
          <a:bodyPr>
            <a:normAutofit fontScale="92500" lnSpcReduction="20000"/>
          </a:bodyPr>
          <a:lstStyle/>
          <a:p>
            <a:pPr marL="0" indent="0" algn="ctr">
              <a:buNone/>
            </a:pPr>
            <a:r>
              <a:rPr lang="en-US" sz="2800" b="1" u="sng" dirty="0" smtClean="0"/>
              <a:t>Dependent and Independent Special Districts*</a:t>
            </a:r>
            <a:r>
              <a:rPr lang="en-US" sz="2800" dirty="0" smtClean="0"/>
              <a:t> </a:t>
            </a:r>
          </a:p>
          <a:p>
            <a:pPr marL="0" indent="0">
              <a:buNone/>
            </a:pPr>
            <a:endParaRPr lang="en-US" dirty="0" smtClean="0"/>
          </a:p>
          <a:p>
            <a:pPr marL="0" indent="0" algn="just">
              <a:buNone/>
            </a:pPr>
            <a:r>
              <a:rPr lang="en-US" sz="2200" dirty="0" smtClean="0"/>
              <a:t>A special district is </a:t>
            </a:r>
            <a:r>
              <a:rPr lang="en-US" sz="2200" u="sng" dirty="0" smtClean="0"/>
              <a:t>dependent</a:t>
            </a:r>
            <a:r>
              <a:rPr lang="en-US" sz="2200" dirty="0" smtClean="0"/>
              <a:t> if a single county or municipality has one or more of the following powers:</a:t>
            </a:r>
          </a:p>
          <a:p>
            <a:pPr algn="just"/>
            <a:r>
              <a:rPr lang="en-US" sz="2200" dirty="0" smtClean="0"/>
              <a:t>Authority to designate all of its own governing body members to also serve as the governing body for the special district</a:t>
            </a:r>
          </a:p>
          <a:p>
            <a:pPr algn="just"/>
            <a:r>
              <a:rPr lang="en-US" sz="2200" dirty="0" smtClean="0"/>
              <a:t>Authority to appoint all members to the special districts’ governing body</a:t>
            </a:r>
          </a:p>
          <a:p>
            <a:pPr algn="just"/>
            <a:r>
              <a:rPr lang="en-US" sz="2200" dirty="0" smtClean="0"/>
              <a:t>Authority to remove any governing body member at will during unexpired terms</a:t>
            </a:r>
          </a:p>
          <a:p>
            <a:pPr algn="just"/>
            <a:r>
              <a:rPr lang="en-US" sz="2200" dirty="0" smtClean="0"/>
              <a:t>Authority to approve or veto the special district’s budget.</a:t>
            </a:r>
          </a:p>
          <a:p>
            <a:pPr marL="0" indent="0" algn="just">
              <a:buNone/>
            </a:pPr>
            <a:r>
              <a:rPr lang="en-US" sz="2200" dirty="0" smtClean="0"/>
              <a:t>An </a:t>
            </a:r>
            <a:r>
              <a:rPr lang="en-US" sz="2200" u="sng" dirty="0" smtClean="0"/>
              <a:t>independent</a:t>
            </a:r>
            <a:r>
              <a:rPr lang="en-US" sz="2200" dirty="0" smtClean="0"/>
              <a:t> district is one that does not have any dependent characteristics.</a:t>
            </a:r>
          </a:p>
          <a:p>
            <a:pPr marL="0" indent="0" algn="just">
              <a:buNone/>
            </a:pPr>
            <a:r>
              <a:rPr lang="en-US" sz="2200" dirty="0" smtClean="0"/>
              <a:t>Boca Raton Airport Authority is an </a:t>
            </a:r>
            <a:r>
              <a:rPr lang="en-US" sz="2200" u="sng" dirty="0" smtClean="0"/>
              <a:t>independent</a:t>
            </a:r>
            <a:r>
              <a:rPr lang="en-US" sz="2200" dirty="0" smtClean="0"/>
              <a:t> special district.</a:t>
            </a:r>
            <a:endParaRPr lang="en-US" sz="2200" dirty="0"/>
          </a:p>
        </p:txBody>
      </p:sp>
      <p:sp>
        <p:nvSpPr>
          <p:cNvPr id="5" name="Title 1"/>
          <p:cNvSpPr>
            <a:spLocks noGrp="1"/>
          </p:cNvSpPr>
          <p:nvPr>
            <p:ph type="title"/>
          </p:nvPr>
        </p:nvSpPr>
        <p:spPr>
          <a:xfrm>
            <a:off x="162984" y="175260"/>
            <a:ext cx="8596668" cy="693420"/>
          </a:xfrm>
        </p:spPr>
        <p:txBody>
          <a:bodyPr>
            <a:normAutofit/>
          </a:bodyPr>
          <a:lstStyle/>
          <a:p>
            <a:r>
              <a:rPr lang="en-US" sz="3200" dirty="0" smtClean="0"/>
              <a:t>Introduction to Special Districts</a:t>
            </a:r>
            <a:endParaRPr lang="en-US" sz="32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627079" y="6128323"/>
            <a:ext cx="2441975" cy="581085"/>
          </a:xfrm>
          <a:prstGeom prst="rect">
            <a:avLst/>
          </a:prstGeom>
        </p:spPr>
      </p:pic>
    </p:spTree>
    <p:extLst>
      <p:ext uri="{BB962C8B-B14F-4D97-AF65-F5344CB8AC3E}">
        <p14:creationId xmlns:p14="http://schemas.microsoft.com/office/powerpoint/2010/main" val="51647549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291590"/>
            <a:ext cx="8682990" cy="4885373"/>
          </a:xfrm>
        </p:spPr>
        <p:txBody>
          <a:bodyPr>
            <a:normAutofit/>
          </a:bodyPr>
          <a:lstStyle/>
          <a:p>
            <a:pPr marL="0" indent="0" algn="ctr">
              <a:buNone/>
            </a:pPr>
            <a:r>
              <a:rPr lang="en-US" sz="2800" b="1" u="sng" dirty="0" smtClean="0"/>
              <a:t>Special District Powers</a:t>
            </a:r>
            <a:r>
              <a:rPr lang="en-US" sz="2800" dirty="0" smtClean="0"/>
              <a:t> </a:t>
            </a:r>
          </a:p>
          <a:p>
            <a:pPr marL="0" indent="0">
              <a:buNone/>
            </a:pPr>
            <a:endParaRPr lang="en-US" dirty="0" smtClean="0"/>
          </a:p>
          <a:p>
            <a:pPr marL="0" indent="0">
              <a:buNone/>
            </a:pPr>
            <a:r>
              <a:rPr lang="en-US" dirty="0" smtClean="0"/>
              <a:t>General purpose governments like counties and municipalities have general police powers and, therefore greater authority to act than special districts.  </a:t>
            </a:r>
          </a:p>
          <a:p>
            <a:r>
              <a:rPr lang="en-US" dirty="0" smtClean="0"/>
              <a:t>Sec. 125.01(1), Florida Statutes grants counties “the power to carry on county government. . . . To the extent not inconsistent with general or special law.”</a:t>
            </a:r>
          </a:p>
          <a:p>
            <a:r>
              <a:rPr lang="en-US" dirty="0" smtClean="0"/>
              <a:t>Likewise, sec. 166.021(1), Florida Statutes, grants municipalities the ability to “exercise any power for municipal purposes, except when expressly prohibited by law.”</a:t>
            </a:r>
          </a:p>
          <a:p>
            <a:pPr marL="0" indent="0">
              <a:buNone/>
            </a:pPr>
            <a:endParaRPr lang="en-US" dirty="0" smtClean="0"/>
          </a:p>
          <a:p>
            <a:pPr marL="0" indent="0">
              <a:buNone/>
            </a:pPr>
            <a:r>
              <a:rPr lang="en-US" dirty="0" smtClean="0"/>
              <a:t>By contrast, special districts only have the power that is expressly or necessarily impliedly granted to them through their enabling legislation and general laws. </a:t>
            </a:r>
            <a:r>
              <a:rPr lang="en-US" i="1" dirty="0"/>
              <a:t>Board of Com’rs of Jupiter Inlet Dist. v. Thibadeau</a:t>
            </a:r>
            <a:r>
              <a:rPr lang="en-US" dirty="0"/>
              <a:t>, 956 So. 2d 529, 532 (Fla. 4th DCA 2007 </a:t>
            </a:r>
            <a:r>
              <a:rPr lang="en-US" dirty="0" smtClean="0"/>
              <a:t>).</a:t>
            </a:r>
          </a:p>
        </p:txBody>
      </p:sp>
      <p:sp>
        <p:nvSpPr>
          <p:cNvPr id="5" name="Title 1"/>
          <p:cNvSpPr>
            <a:spLocks noGrp="1"/>
          </p:cNvSpPr>
          <p:nvPr>
            <p:ph type="title"/>
          </p:nvPr>
        </p:nvSpPr>
        <p:spPr>
          <a:xfrm>
            <a:off x="162984" y="175260"/>
            <a:ext cx="8596668" cy="693420"/>
          </a:xfrm>
        </p:spPr>
        <p:txBody>
          <a:bodyPr>
            <a:normAutofit/>
          </a:bodyPr>
          <a:lstStyle/>
          <a:p>
            <a:r>
              <a:rPr lang="en-US" sz="3200" dirty="0" smtClean="0"/>
              <a:t>Introduction to Special Districts</a:t>
            </a:r>
            <a:endParaRPr lang="en-US" sz="32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627079" y="6128323"/>
            <a:ext cx="2441975" cy="581085"/>
          </a:xfrm>
          <a:prstGeom prst="rect">
            <a:avLst/>
          </a:prstGeom>
        </p:spPr>
      </p:pic>
    </p:spTree>
    <p:extLst>
      <p:ext uri="{BB962C8B-B14F-4D97-AF65-F5344CB8AC3E}">
        <p14:creationId xmlns:p14="http://schemas.microsoft.com/office/powerpoint/2010/main" val="253700201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291590"/>
            <a:ext cx="8682990" cy="4885373"/>
          </a:xfrm>
        </p:spPr>
        <p:txBody>
          <a:bodyPr>
            <a:normAutofit/>
          </a:bodyPr>
          <a:lstStyle/>
          <a:p>
            <a:pPr marL="0" indent="0" algn="ctr">
              <a:buNone/>
            </a:pPr>
            <a:r>
              <a:rPr lang="en-US" sz="2800" b="1" u="sng" dirty="0" smtClean="0"/>
              <a:t>Laws Governing Special Districts</a:t>
            </a:r>
            <a:endParaRPr lang="en-US" sz="2800" dirty="0" smtClean="0"/>
          </a:p>
          <a:p>
            <a:pPr marL="0" indent="0">
              <a:buNone/>
            </a:pPr>
            <a:endParaRPr lang="en-US" dirty="0" smtClean="0"/>
          </a:p>
          <a:p>
            <a:r>
              <a:rPr lang="en-US" sz="2400" dirty="0"/>
              <a:t>Creation document / charter / statutory authority </a:t>
            </a:r>
            <a:endParaRPr lang="en-US" sz="2400" dirty="0" smtClean="0"/>
          </a:p>
          <a:p>
            <a:pPr marL="346075" indent="-346075"/>
            <a:r>
              <a:rPr lang="en-US" sz="2400" dirty="0" smtClean="0"/>
              <a:t>Up </a:t>
            </a:r>
            <a:r>
              <a:rPr lang="en-US" sz="2400" dirty="0"/>
              <a:t>to seven constitutional provisions (e.g., pledging</a:t>
            </a:r>
          </a:p>
          <a:p>
            <a:pPr marL="346075" indent="-346075">
              <a:buNone/>
            </a:pPr>
            <a:r>
              <a:rPr lang="en-US" sz="2400" dirty="0" smtClean="0"/>
              <a:t>	credit</a:t>
            </a:r>
            <a:r>
              <a:rPr lang="en-US" sz="2400" dirty="0"/>
              <a:t>, bond financing, taxes)</a:t>
            </a:r>
          </a:p>
          <a:p>
            <a:r>
              <a:rPr lang="en-US" sz="2400" dirty="0" smtClean="0"/>
              <a:t>More </a:t>
            </a:r>
            <a:r>
              <a:rPr lang="en-US" sz="2400" dirty="0"/>
              <a:t>than 30 laws of a general nature (e.g., </a:t>
            </a:r>
            <a:r>
              <a:rPr lang="en-US" sz="2400" dirty="0" smtClean="0"/>
              <a:t>(Ch. 119) the Public Records Act, (Ch. 286) The Sunshine Law, </a:t>
            </a:r>
            <a:r>
              <a:rPr lang="en-US" sz="2400" dirty="0"/>
              <a:t>financial reporting, </a:t>
            </a:r>
            <a:r>
              <a:rPr lang="en-US" sz="2400" dirty="0" smtClean="0"/>
              <a:t>(Ch. 112) Ethics Law, elections</a:t>
            </a:r>
            <a:r>
              <a:rPr lang="en-US" sz="2400" dirty="0"/>
              <a:t>)</a:t>
            </a:r>
          </a:p>
          <a:p>
            <a:r>
              <a:rPr lang="en-US" sz="2400" dirty="0" smtClean="0"/>
              <a:t>Chapter </a:t>
            </a:r>
            <a:r>
              <a:rPr lang="en-US" sz="2400" dirty="0"/>
              <a:t>189, Florida Statutes ‐ the Uniform </a:t>
            </a:r>
            <a:r>
              <a:rPr lang="en-US" sz="2400" dirty="0" smtClean="0"/>
              <a:t>Special District </a:t>
            </a:r>
            <a:r>
              <a:rPr lang="en-US" sz="2400" dirty="0"/>
              <a:t>Accountability Act (e.g., general provisions, </a:t>
            </a:r>
            <a:r>
              <a:rPr lang="en-US" sz="2400" dirty="0" smtClean="0"/>
              <a:t>basic accountability</a:t>
            </a:r>
            <a:r>
              <a:rPr lang="en-US" sz="2400" dirty="0"/>
              <a:t>, financial reporting, </a:t>
            </a:r>
            <a:r>
              <a:rPr lang="en-US" sz="2400" dirty="0" smtClean="0"/>
              <a:t>enforcement)</a:t>
            </a:r>
            <a:endParaRPr lang="en-US" sz="2200" dirty="0"/>
          </a:p>
        </p:txBody>
      </p:sp>
      <p:sp>
        <p:nvSpPr>
          <p:cNvPr id="5" name="Title 1"/>
          <p:cNvSpPr>
            <a:spLocks noGrp="1"/>
          </p:cNvSpPr>
          <p:nvPr>
            <p:ph type="title"/>
          </p:nvPr>
        </p:nvSpPr>
        <p:spPr>
          <a:xfrm>
            <a:off x="162984" y="175260"/>
            <a:ext cx="8596668" cy="693420"/>
          </a:xfrm>
        </p:spPr>
        <p:txBody>
          <a:bodyPr>
            <a:normAutofit/>
          </a:bodyPr>
          <a:lstStyle/>
          <a:p>
            <a:r>
              <a:rPr lang="en-US" sz="3200" dirty="0" smtClean="0"/>
              <a:t>Introduction to Special Districts</a:t>
            </a:r>
            <a:endParaRPr lang="en-US" sz="32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627079" y="6128323"/>
            <a:ext cx="2441975" cy="581085"/>
          </a:xfrm>
          <a:prstGeom prst="rect">
            <a:avLst/>
          </a:prstGeom>
        </p:spPr>
      </p:pic>
    </p:spTree>
    <p:extLst>
      <p:ext uri="{BB962C8B-B14F-4D97-AF65-F5344CB8AC3E}">
        <p14:creationId xmlns:p14="http://schemas.microsoft.com/office/powerpoint/2010/main" val="155374319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984" y="175260"/>
            <a:ext cx="8596668" cy="693420"/>
          </a:xfrm>
        </p:spPr>
        <p:txBody>
          <a:bodyPr>
            <a:normAutofit/>
          </a:bodyPr>
          <a:lstStyle/>
          <a:p>
            <a:r>
              <a:rPr lang="en-US" sz="3200" dirty="0" smtClean="0"/>
              <a:t>Introduction to Special Districts</a:t>
            </a:r>
            <a:endParaRPr lang="en-US" sz="3200" dirty="0"/>
          </a:p>
        </p:txBody>
      </p:sp>
      <p:sp>
        <p:nvSpPr>
          <p:cNvPr id="3" name="Content Placeholder 2"/>
          <p:cNvSpPr>
            <a:spLocks noGrp="1"/>
          </p:cNvSpPr>
          <p:nvPr>
            <p:ph idx="1"/>
          </p:nvPr>
        </p:nvSpPr>
        <p:spPr>
          <a:xfrm>
            <a:off x="320040" y="868680"/>
            <a:ext cx="9544050" cy="5840730"/>
          </a:xfrm>
        </p:spPr>
        <p:txBody>
          <a:bodyPr>
            <a:normAutofit fontScale="92500" lnSpcReduction="20000"/>
          </a:bodyPr>
          <a:lstStyle/>
          <a:p>
            <a:pPr marL="0" indent="0" algn="ctr">
              <a:buNone/>
            </a:pPr>
            <a:r>
              <a:rPr lang="en-US" sz="2800" b="1" u="sng" dirty="0" smtClean="0"/>
              <a:t>Open Government Laws for Special Districts</a:t>
            </a:r>
          </a:p>
          <a:p>
            <a:pPr algn="just"/>
            <a:r>
              <a:rPr lang="en-US" sz="2800" dirty="0"/>
              <a:t>The Sunshine Law requires that any gathering (formal or casual) of two or more members of the same governing body to discuss some matter on which foreseeable action will be taken by the governing body must be open to the public unless the Legislature has created an exemption from the Sunshine Law for that meeting. </a:t>
            </a:r>
            <a:endParaRPr lang="en-US" sz="2800" dirty="0" smtClean="0"/>
          </a:p>
          <a:p>
            <a:pPr algn="just"/>
            <a:r>
              <a:rPr lang="en-US" sz="2800" dirty="0" smtClean="0"/>
              <a:t>The </a:t>
            </a:r>
            <a:r>
              <a:rPr lang="en-US" sz="2800" dirty="0"/>
              <a:t>Sunshine Law applies to discussions, deliberations and formal actions taken by the board regardless of whether the matter has been scheduled for a vote or whether there is a quorum present. </a:t>
            </a:r>
            <a:endParaRPr lang="en-US" sz="2800" dirty="0" smtClean="0"/>
          </a:p>
          <a:p>
            <a:pPr algn="just"/>
            <a:r>
              <a:rPr lang="en-US" sz="2800" dirty="0" smtClean="0"/>
              <a:t>Members </a:t>
            </a:r>
            <a:r>
              <a:rPr lang="en-US" sz="2800" dirty="0"/>
              <a:t>of a board may not conduct private discussions about board business via email, telephone, text messaging, Facebook or any other form of communication</a:t>
            </a:r>
            <a:r>
              <a:rPr lang="en-US" sz="2800" dirty="0" smtClean="0"/>
              <a:t>. Members may not use a third party as a conduit for such communications.</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627079" y="6128323"/>
            <a:ext cx="2441975" cy="581085"/>
          </a:xfrm>
          <a:prstGeom prst="rect">
            <a:avLst/>
          </a:prstGeom>
        </p:spPr>
      </p:pic>
    </p:spTree>
    <p:extLst>
      <p:ext uri="{BB962C8B-B14F-4D97-AF65-F5344CB8AC3E}">
        <p14:creationId xmlns:p14="http://schemas.microsoft.com/office/powerpoint/2010/main" val="3593753594"/>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00750178.potm" id="{C86FE076-B7B0-45E2-A239-7B8992318A44}" vid="{DAC037FC-38BA-4318-84E0-219591465FFC}"/>
    </a:ext>
  </a:extLst>
</a:theme>
</file>

<file path=docProps/app.xml><?xml version="1.0" encoding="utf-8"?>
<Properties xmlns="http://schemas.openxmlformats.org/officeDocument/2006/extended-properties" xmlns:vt="http://schemas.openxmlformats.org/officeDocument/2006/docPropsVTypes">
  <Template/>
  <TotalTime>477</TotalTime>
  <Words>4913</Words>
  <Application>Microsoft Office PowerPoint</Application>
  <PresentationFormat>Widescreen</PresentationFormat>
  <Paragraphs>367</Paragraphs>
  <Slides>40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40</vt:i4>
      </vt:variant>
    </vt:vector>
  </HeadingPairs>
  <TitlesOfParts>
    <vt:vector size="44" baseType="lpstr">
      <vt:lpstr>Arial</vt:lpstr>
      <vt:lpstr>Trebuchet MS</vt:lpstr>
      <vt:lpstr>Wingdings 3</vt:lpstr>
      <vt:lpstr>Facet</vt:lpstr>
      <vt:lpstr>Introduction to  Special Districts</vt:lpstr>
      <vt:lpstr>Introduction to Special Districts</vt:lpstr>
      <vt:lpstr>Introduction to Special Districts</vt:lpstr>
      <vt:lpstr>Introduction to Special Districts</vt:lpstr>
      <vt:lpstr>Introduction to Special Districts</vt:lpstr>
      <vt:lpstr>Introduction to Special Districts</vt:lpstr>
      <vt:lpstr>Introduction to Special Districts</vt:lpstr>
      <vt:lpstr>Introduction to Special Districts</vt:lpstr>
      <vt:lpstr>Introduction to Special Districts</vt:lpstr>
      <vt:lpstr>Introduction to Special Districts</vt:lpstr>
      <vt:lpstr>Introduction to Special Districts</vt:lpstr>
      <vt:lpstr>Introduction to Special Districts</vt:lpstr>
      <vt:lpstr>Introduction to Special Districts</vt:lpstr>
      <vt:lpstr>Introduction to Special Districts</vt:lpstr>
      <vt:lpstr>Introduction to Special Districts</vt:lpstr>
      <vt:lpstr>PowerPoint Presentation</vt:lpstr>
      <vt:lpstr>PowerPoint Presentation</vt:lpstr>
      <vt:lpstr>PowerPoint Presentation</vt:lpstr>
      <vt:lpstr>PowerPoint Presentation</vt:lpstr>
      <vt:lpstr>PowerPoint Presentation</vt:lpstr>
      <vt:lpstr>PowerPoint Presentation</vt:lpstr>
      <vt:lpstr>Introduction to Special Districts</vt:lpstr>
      <vt:lpstr>Introduction to Special Districts</vt:lpstr>
      <vt:lpstr>Introduction to Special Districts</vt:lpstr>
      <vt:lpstr>Introduction to Special Districts</vt:lpstr>
      <vt:lpstr>Introduction to Special Districts</vt:lpstr>
      <vt:lpstr>Introduction to Special Districts</vt:lpstr>
      <vt:lpstr>Introduction to Special Districts</vt:lpstr>
      <vt:lpstr>Introduction to Special Districts</vt:lpstr>
      <vt:lpstr>Introduction to Special Districts</vt:lpstr>
      <vt:lpstr>Introduction to Special Districts</vt:lpstr>
      <vt:lpstr>Introduction to Special Districts</vt:lpstr>
      <vt:lpstr>Introduction to Special Districts</vt:lpstr>
      <vt:lpstr>Introduction to Special Districts</vt:lpstr>
      <vt:lpstr>Introduction to Special Districts</vt:lpstr>
      <vt:lpstr>Introduction to Special Districts</vt:lpstr>
      <vt:lpstr>Introduction to Special Districts</vt:lpstr>
      <vt:lpstr>Introduction to Special Districts</vt:lpstr>
      <vt:lpstr>Introduction to Special Districts</vt:lpstr>
      <vt:lpstr>Introduction to Special Districts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Special Districts</dc:title>
  <dc:creator>Administrator</dc:creator>
  <cp:lastModifiedBy>Administrator</cp:lastModifiedBy>
  <cp:revision>36</cp:revision>
  <cp:lastPrinted>2017-01-23T18:12:01Z</cp:lastPrinted>
  <dcterms:created xsi:type="dcterms:W3CDTF">2017-01-22T17:49:04Z</dcterms:created>
  <dcterms:modified xsi:type="dcterms:W3CDTF">2017-01-23T20:16:17Z</dcterms:modified>
</cp:coreProperties>
</file>