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65" r:id="rId4"/>
    <p:sldId id="264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1" autoAdjust="0"/>
    <p:restoredTop sz="94660"/>
  </p:normalViewPr>
  <p:slideViewPr>
    <p:cSldViewPr snapToGrid="0">
      <p:cViewPr varScale="1">
        <p:scale>
          <a:sx n="73" d="100"/>
          <a:sy n="73" d="100"/>
        </p:scale>
        <p:origin x="3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RAAFL-15-0063 PPT Template 16x9 - 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4846710"/>
            <a:ext cx="10363200" cy="1232689"/>
          </a:xfrm>
        </p:spPr>
        <p:txBody>
          <a:bodyPr>
            <a:normAutofit/>
          </a:bodyPr>
          <a:lstStyle>
            <a:lvl1pPr>
              <a:defRPr sz="6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D127B-4E79-4EDD-B7AA-DF7F4614EA5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5CA80-E3E8-4CB9-A075-92AB8E078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369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D127B-4E79-4EDD-B7AA-DF7F4614EA5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5CA80-E3E8-4CB9-A075-92AB8E078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832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624908"/>
            <a:ext cx="2743200" cy="4865387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24908"/>
            <a:ext cx="8026400" cy="48653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D127B-4E79-4EDD-B7AA-DF7F4614EA5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5CA80-E3E8-4CB9-A075-92AB8E078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24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RAAFL-15-0063 PPT Template 16x9 - 2jp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4587" y="673553"/>
            <a:ext cx="5357413" cy="3699489"/>
          </a:xfrm>
        </p:spPr>
        <p:txBody>
          <a:bodyPr anchor="t">
            <a:normAutofit/>
          </a:bodyPr>
          <a:lstStyle>
            <a:lvl1pPr algn="l">
              <a:defRPr sz="64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D127B-4E79-4EDD-B7AA-DF7F4614EA5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5CA80-E3E8-4CB9-A075-92AB8E078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472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D127B-4E79-4EDD-B7AA-DF7F4614EA5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5CA80-E3E8-4CB9-A075-92AB8E078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389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D127B-4E79-4EDD-B7AA-DF7F4614EA5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5CA80-E3E8-4CB9-A075-92AB8E078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094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D127B-4E79-4EDD-B7AA-DF7F4614EA5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5CA80-E3E8-4CB9-A075-92AB8E078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143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D127B-4E79-4EDD-B7AA-DF7F4614EA5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5CA80-E3E8-4CB9-A075-92AB8E078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55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D127B-4E79-4EDD-B7AA-DF7F4614EA5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5CA80-E3E8-4CB9-A075-92AB8E078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988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D127B-4E79-4EDD-B7AA-DF7F4614EA5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5CA80-E3E8-4CB9-A075-92AB8E078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231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632743"/>
            <a:ext cx="7315200" cy="3981603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389717" y="5728925"/>
            <a:ext cx="7315200" cy="443276"/>
          </a:xfrm>
        </p:spPr>
        <p:txBody>
          <a:bodyPr/>
          <a:lstStyle>
            <a:lvl1pPr marL="0" indent="0">
              <a:buNone/>
              <a:defRPr sz="1867" baseline="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/>
              <a:t>Click to edit cutline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D127B-4E79-4EDD-B7AA-DF7F4614EA5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5CA80-E3E8-4CB9-A075-92AB8E078B2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709731"/>
            <a:ext cx="10972800" cy="7751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261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RAAFL-15-0063 PPT Template 16x9 - 3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09731"/>
            <a:ext cx="10972800" cy="775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908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591877"/>
            <a:ext cx="2844800" cy="2661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D127B-4E79-4EDD-B7AA-DF7F4614EA51}" type="datetimeFigureOut">
              <a:rPr lang="en-US" smtClean="0"/>
              <a:t>4/11/2017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591878"/>
            <a:ext cx="3860800" cy="25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591878"/>
            <a:ext cx="2844800" cy="25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5CA80-E3E8-4CB9-A075-92AB8E078B2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BRAA Logo - Authority.png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333" y="65373"/>
            <a:ext cx="1066068" cy="554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58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585" rtl="0" eaLnBrk="1" latinLnBrk="0" hangingPunct="1">
        <a:spcBef>
          <a:spcPct val="0"/>
        </a:spcBef>
        <a:buNone/>
        <a:defRPr sz="6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Board Workshop </a:t>
            </a:r>
            <a:br>
              <a:rPr lang="en-US" dirty="0"/>
            </a:br>
            <a:r>
              <a:rPr lang="en-US" sz="3600" dirty="0"/>
              <a:t>April 11, 2017</a:t>
            </a:r>
          </a:p>
        </p:txBody>
      </p:sp>
    </p:spTree>
    <p:extLst>
      <p:ext uri="{BB962C8B-B14F-4D97-AF65-F5344CB8AC3E}">
        <p14:creationId xmlns:p14="http://schemas.microsoft.com/office/powerpoint/2010/main" val="3915716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Investment Survey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Surveyed 25 Airport Special Districts and 71 Independent Special Districts </a:t>
            </a:r>
          </a:p>
          <a:p>
            <a:pPr marL="609585" lvl="1" indent="0">
              <a:buNone/>
            </a:pPr>
            <a:endParaRPr lang="en-US" sz="2666" dirty="0"/>
          </a:p>
          <a:p>
            <a:pPr lv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759105"/>
              </p:ext>
            </p:extLst>
          </p:nvPr>
        </p:nvGraphicFramePr>
        <p:xfrm>
          <a:off x="1939834" y="3171190"/>
          <a:ext cx="8797835" cy="2654845"/>
        </p:xfrm>
        <a:graphic>
          <a:graphicData uri="http://schemas.openxmlformats.org/drawingml/2006/table">
            <a:tbl>
              <a:tblPr/>
              <a:tblGrid>
                <a:gridCol w="2545239">
                  <a:extLst>
                    <a:ext uri="{9D8B030D-6E8A-4147-A177-3AD203B41FA5}">
                      <a16:colId xmlns:a16="http://schemas.microsoft.com/office/drawing/2014/main" val="825947990"/>
                    </a:ext>
                  </a:extLst>
                </a:gridCol>
                <a:gridCol w="1467540">
                  <a:extLst>
                    <a:ext uri="{9D8B030D-6E8A-4147-A177-3AD203B41FA5}">
                      <a16:colId xmlns:a16="http://schemas.microsoft.com/office/drawing/2014/main" val="2543131331"/>
                    </a:ext>
                  </a:extLst>
                </a:gridCol>
                <a:gridCol w="1362074">
                  <a:extLst>
                    <a:ext uri="{9D8B030D-6E8A-4147-A177-3AD203B41FA5}">
                      <a16:colId xmlns:a16="http://schemas.microsoft.com/office/drawing/2014/main" val="1363906311"/>
                    </a:ext>
                  </a:extLst>
                </a:gridCol>
                <a:gridCol w="1598042">
                  <a:extLst>
                    <a:ext uri="{9D8B030D-6E8A-4147-A177-3AD203B41FA5}">
                      <a16:colId xmlns:a16="http://schemas.microsoft.com/office/drawing/2014/main" val="2228189091"/>
                    </a:ext>
                  </a:extLst>
                </a:gridCol>
                <a:gridCol w="1824940">
                  <a:extLst>
                    <a:ext uri="{9D8B030D-6E8A-4147-A177-3AD203B41FA5}">
                      <a16:colId xmlns:a16="http://schemas.microsoft.com/office/drawing/2014/main" val="4284445999"/>
                    </a:ext>
                  </a:extLst>
                </a:gridCol>
              </a:tblGrid>
              <a:tr h="118160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Responses Received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 Rate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 Return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 </a:t>
                      </a:r>
                    </a:p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Surplus Balance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 </a:t>
                      </a:r>
                    </a:p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Operating Budget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046364"/>
                  </a:ext>
                </a:extLst>
              </a:tr>
              <a:tr h="7366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Formal Investment Policy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$201.2M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$90.6M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1250605"/>
                  </a:ext>
                </a:extLst>
              </a:tr>
              <a:tr h="7366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Safe Harbor Provision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$4.4M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$4.3M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0728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9964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Investment Survey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44580"/>
            <a:ext cx="10972800" cy="4908772"/>
          </a:xfrm>
        </p:spPr>
        <p:txBody>
          <a:bodyPr>
            <a:normAutofit/>
          </a:bodyPr>
          <a:lstStyle/>
          <a:p>
            <a:r>
              <a:rPr lang="en-US" sz="3600" dirty="0"/>
              <a:t>Average cost of Investment Pools: </a:t>
            </a:r>
          </a:p>
          <a:p>
            <a:pPr marL="0" indent="0">
              <a:buNone/>
            </a:pPr>
            <a:r>
              <a:rPr lang="en-US" sz="3600" dirty="0"/>
              <a:t>	0.15%</a:t>
            </a:r>
          </a:p>
          <a:p>
            <a:r>
              <a:rPr lang="en-US" sz="3600" dirty="0"/>
              <a:t>Starting cost of Fully Managed Investments Services: $25,000</a:t>
            </a:r>
          </a:p>
          <a:p>
            <a:r>
              <a:rPr lang="en-US" sz="3600" dirty="0"/>
              <a:t>Average cost of comprehensive investment review and policy writing: $3,000 - $5,000</a:t>
            </a:r>
          </a:p>
          <a:p>
            <a:pPr marL="609585" lvl="1" indent="0">
              <a:buNone/>
            </a:pPr>
            <a:endParaRPr lang="en-US" sz="2666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116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Investment Survey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585" lvl="1" indent="0">
              <a:buNone/>
            </a:pPr>
            <a:endParaRPr lang="en-US" sz="2666" dirty="0"/>
          </a:p>
          <a:p>
            <a:pPr lvl="1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7695" y="1600201"/>
            <a:ext cx="9158155" cy="4908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016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</TotalTime>
  <Words>57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Board Workshop  April 11, 2017</vt:lpstr>
      <vt:lpstr>Investment Survey</vt:lpstr>
      <vt:lpstr>Investment Survey Summary</vt:lpstr>
      <vt:lpstr>Investment Survey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Workshop  April 11, 2017</dc:title>
  <dc:creator>Clara Bennett</dc:creator>
  <cp:lastModifiedBy>Ariadna Camilo</cp:lastModifiedBy>
  <cp:revision>14</cp:revision>
  <cp:lastPrinted>2017-04-11T14:08:34Z</cp:lastPrinted>
  <dcterms:created xsi:type="dcterms:W3CDTF">2017-04-10T17:23:18Z</dcterms:created>
  <dcterms:modified xsi:type="dcterms:W3CDTF">2017-04-11T15:19:30Z</dcterms:modified>
</cp:coreProperties>
</file>