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8" r:id="rId2"/>
    <p:sldId id="259" r:id="rId3"/>
    <p:sldId id="305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6" r:id="rId17"/>
    <p:sldId id="353" r:id="rId18"/>
    <p:sldId id="352" r:id="rId19"/>
    <p:sldId id="359" r:id="rId20"/>
    <p:sldId id="357" r:id="rId21"/>
    <p:sldId id="358" r:id="rId22"/>
    <p:sldId id="354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830" autoAdjust="0"/>
  </p:normalViewPr>
  <p:slideViewPr>
    <p:cSldViewPr snapToGrid="0" snapToObjects="1">
      <p:cViewPr varScale="1">
        <p:scale>
          <a:sx n="151" d="100"/>
          <a:sy n="151" d="100"/>
        </p:scale>
        <p:origin x="474" y="1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003E4-5CF9-4B40-B173-D87815A49D7A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281C3-9331-3B4E-8B4A-EEE9A372F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19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46176-1EA6-0143-9086-8EB6279A6031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54B44-11AF-D440-AC3D-D61BCC2C8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3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AAFL-15-0063 PPT Template 16x9 -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35033"/>
            <a:ext cx="7772400" cy="924517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21EF-87C5-8746-8766-2E87DC0F96FE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64E9-F2E7-1448-8C04-4D8E01B1C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68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21EF-87C5-8746-8766-2E87DC0F96FE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64E9-F2E7-1448-8C04-4D8E01B1C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66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8682"/>
            <a:ext cx="2057400" cy="364904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8682"/>
            <a:ext cx="6019800" cy="3649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21EF-87C5-8746-8766-2E87DC0F96FE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64E9-F2E7-1448-8C04-4D8E01B1C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9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AAFL-15-0063 PPT Template 16x9 - 2jp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5940" y="505165"/>
            <a:ext cx="4018060" cy="2774617"/>
          </a:xfrm>
        </p:spPr>
        <p:txBody>
          <a:bodyPr anchor="t">
            <a:normAutofit/>
          </a:bodyPr>
          <a:lstStyle>
            <a:lvl1pPr algn="l">
              <a:defRPr sz="48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21EF-87C5-8746-8766-2E87DC0F96FE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64E9-F2E7-1448-8C04-4D8E01B1C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57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21EF-87C5-8746-8766-2E87DC0F96FE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64E9-F2E7-1448-8C04-4D8E01B1C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4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21EF-87C5-8746-8766-2E87DC0F96FE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64E9-F2E7-1448-8C04-4D8E01B1C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45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21EF-87C5-8746-8766-2E87DC0F96FE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64E9-F2E7-1448-8C04-4D8E01B1C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4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21EF-87C5-8746-8766-2E87DC0F96FE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64E9-F2E7-1448-8C04-4D8E01B1C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9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21EF-87C5-8746-8766-2E87DC0F96FE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64E9-F2E7-1448-8C04-4D8E01B1C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4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21EF-87C5-8746-8766-2E87DC0F96FE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64E9-F2E7-1448-8C04-4D8E01B1C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9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24558"/>
            <a:ext cx="5486400" cy="29862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296694"/>
            <a:ext cx="5486400" cy="332457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cutline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21EF-87C5-8746-8766-2E87DC0F96FE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64E9-F2E7-1448-8C04-4D8E01B1CBA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32298"/>
            <a:ext cx="8229600" cy="5813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018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RAAFL-15-0063 PPT Template 16x9 - 3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2298"/>
            <a:ext cx="8229600" cy="581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681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43908"/>
            <a:ext cx="2133600" cy="199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621EF-87C5-8746-8766-2E87DC0F96FE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43909"/>
            <a:ext cx="2895600" cy="194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43909"/>
            <a:ext cx="2133600" cy="194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864E9-F2E7-1448-8C04-4D8E01B1CBA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BRAA Logo - Authority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49" y="49030"/>
            <a:ext cx="799551" cy="41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1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96552"/>
            <a:ext cx="7772400" cy="924517"/>
          </a:xfrm>
        </p:spPr>
        <p:txBody>
          <a:bodyPr>
            <a:noAutofit/>
          </a:bodyPr>
          <a:lstStyle/>
          <a:p>
            <a:r>
              <a:rPr lang="en-US" sz="3200" dirty="0"/>
              <a:t>Community Engagement &amp; </a:t>
            </a:r>
            <a:br>
              <a:rPr lang="en-US" sz="3200" dirty="0"/>
            </a:br>
            <a:r>
              <a:rPr lang="en-US" sz="3200" dirty="0"/>
              <a:t>Corporate Identity Program</a:t>
            </a:r>
          </a:p>
        </p:txBody>
      </p:sp>
    </p:spTree>
    <p:extLst>
      <p:ext uri="{BB962C8B-B14F-4D97-AF65-F5344CB8AC3E}">
        <p14:creationId xmlns:p14="http://schemas.microsoft.com/office/powerpoint/2010/main" val="2404988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959645"/>
            <a:ext cx="3122087" cy="41838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325"/>
            <a:ext cx="8229600" cy="581325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Facebook Posts- Overview</a:t>
            </a:r>
          </a:p>
        </p:txBody>
      </p:sp>
      <p:pic>
        <p:nvPicPr>
          <p:cNvPr id="3" name="Picture 2" descr="Screen Shot 2018-02-21 at 1.40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370"/>
            <a:ext cx="9144000" cy="281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99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959645"/>
            <a:ext cx="3122087" cy="41838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325"/>
            <a:ext cx="8229600" cy="581325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Facebook Impressions</a:t>
            </a:r>
          </a:p>
        </p:txBody>
      </p:sp>
      <p:pic>
        <p:nvPicPr>
          <p:cNvPr id="5" name="Picture 4" descr="Screen Shot 2018-02-21 at 1.41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312"/>
            <a:ext cx="9144000" cy="266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48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959645"/>
            <a:ext cx="3122087" cy="41838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325"/>
            <a:ext cx="8229600" cy="581325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Facebook Engagement</a:t>
            </a:r>
          </a:p>
        </p:txBody>
      </p:sp>
      <p:pic>
        <p:nvPicPr>
          <p:cNvPr id="3" name="Picture 2" descr="Screen Shot 2018-02-21 at 1.42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2093"/>
            <a:ext cx="9144000" cy="233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02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959645"/>
            <a:ext cx="3122087" cy="41838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325"/>
            <a:ext cx="8229600" cy="581325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Facebook Fan Demographics</a:t>
            </a:r>
          </a:p>
        </p:txBody>
      </p:sp>
      <p:pic>
        <p:nvPicPr>
          <p:cNvPr id="5" name="Picture 4" descr="Screen Shot 2018-02-21 at 1.42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127"/>
            <a:ext cx="9144000" cy="426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53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959645"/>
            <a:ext cx="3122087" cy="41838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325"/>
            <a:ext cx="8229600" cy="581325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Facebook Statistics</a:t>
            </a:r>
          </a:p>
        </p:txBody>
      </p:sp>
      <p:pic>
        <p:nvPicPr>
          <p:cNvPr id="3" name="Picture 2" descr="Screen Shot 2018-02-21 at 1.43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3886"/>
            <a:ext cx="9144000" cy="132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13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3714" y="505165"/>
            <a:ext cx="5370286" cy="2774617"/>
          </a:xfrm>
        </p:spPr>
        <p:txBody>
          <a:bodyPr>
            <a:normAutofit/>
          </a:bodyPr>
          <a:lstStyle/>
          <a:p>
            <a:r>
              <a:rPr lang="en-US" sz="4400" dirty="0"/>
              <a:t>Community Engagement</a:t>
            </a:r>
            <a:br>
              <a:rPr lang="en-US" sz="4400" dirty="0"/>
            </a:br>
            <a:r>
              <a:rPr lang="en-US" sz="3200" dirty="0"/>
              <a:t>November, December 2017</a:t>
            </a:r>
            <a:br>
              <a:rPr lang="en-US" sz="3200" dirty="0"/>
            </a:br>
            <a:r>
              <a:rPr lang="en-US" sz="3200" dirty="0"/>
              <a:t>January 2018</a:t>
            </a:r>
          </a:p>
        </p:txBody>
      </p:sp>
    </p:spTree>
    <p:extLst>
      <p:ext uri="{BB962C8B-B14F-4D97-AF65-F5344CB8AC3E}">
        <p14:creationId xmlns:p14="http://schemas.microsoft.com/office/powerpoint/2010/main" val="1021711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Toys for Tots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474" y="2772832"/>
            <a:ext cx="2791672" cy="209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266" y="1227667"/>
            <a:ext cx="2477708" cy="37147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892" y="1291167"/>
            <a:ext cx="2651125" cy="3534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6999" y="1217083"/>
            <a:ext cx="2017889" cy="151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52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Wings of Freedom 2018</a:t>
            </a:r>
          </a:p>
        </p:txBody>
      </p:sp>
    </p:spTree>
    <p:extLst>
      <p:ext uri="{BB962C8B-B14F-4D97-AF65-F5344CB8AC3E}">
        <p14:creationId xmlns:p14="http://schemas.microsoft.com/office/powerpoint/2010/main" val="1564168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US Customs &amp; Border Protection</a:t>
            </a:r>
          </a:p>
        </p:txBody>
      </p:sp>
      <p:pic>
        <p:nvPicPr>
          <p:cNvPr id="5" name="Picture 4" descr="BRAAFL-VIP-Invites_v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5997">
            <a:off x="1476357" y="1456195"/>
            <a:ext cx="2089754" cy="32286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BRAAFL-VIP-Invites_v2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163" y="1243539"/>
            <a:ext cx="2147492" cy="33178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BRAAFL-VIP-Invites_v2-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146">
            <a:off x="5385813" y="1451859"/>
            <a:ext cx="2089754" cy="32286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870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Boca Raton Airport: Tour Video</a:t>
            </a:r>
          </a:p>
        </p:txBody>
      </p:sp>
    </p:spTree>
    <p:extLst>
      <p:ext uri="{BB962C8B-B14F-4D97-AF65-F5344CB8AC3E}">
        <p14:creationId xmlns:p14="http://schemas.microsoft.com/office/powerpoint/2010/main" val="1075522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3714" y="505165"/>
            <a:ext cx="5370286" cy="2774617"/>
          </a:xfrm>
        </p:spPr>
        <p:txBody>
          <a:bodyPr>
            <a:normAutofit/>
          </a:bodyPr>
          <a:lstStyle/>
          <a:p>
            <a:r>
              <a:rPr lang="en-US" sz="4400" dirty="0"/>
              <a:t>Website</a:t>
            </a:r>
            <a:br>
              <a:rPr lang="en-US" sz="4400" dirty="0"/>
            </a:br>
            <a:r>
              <a:rPr lang="en-US" sz="4400" dirty="0"/>
              <a:t>Analytics</a:t>
            </a:r>
            <a:br>
              <a:rPr lang="en-US" sz="4400" dirty="0"/>
            </a:br>
            <a:r>
              <a:rPr lang="en-US" sz="3200" dirty="0"/>
              <a:t>November, December 2017</a:t>
            </a:r>
            <a:br>
              <a:rPr lang="en-US" sz="3200" dirty="0"/>
            </a:br>
            <a:r>
              <a:rPr lang="en-US" sz="3200" dirty="0"/>
              <a:t>January 2018</a:t>
            </a:r>
          </a:p>
        </p:txBody>
      </p:sp>
    </p:spTree>
    <p:extLst>
      <p:ext uri="{BB962C8B-B14F-4D97-AF65-F5344CB8AC3E}">
        <p14:creationId xmlns:p14="http://schemas.microsoft.com/office/powerpoint/2010/main" val="1935296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Celebrating 70 Years</a:t>
            </a:r>
          </a:p>
        </p:txBody>
      </p:sp>
      <p:pic>
        <p:nvPicPr>
          <p:cNvPr id="3" name="Picture 2" descr="BRAA-Anniv-Logo-VER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8" t="10349" r="23213" b="11523"/>
          <a:stretch/>
        </p:blipFill>
        <p:spPr>
          <a:xfrm>
            <a:off x="5892416" y="1333499"/>
            <a:ext cx="2860005" cy="32808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BRAA-Anniv-Logo-HORIZ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8" t="15227" r="6987" b="19547"/>
          <a:stretch/>
        </p:blipFill>
        <p:spPr>
          <a:xfrm>
            <a:off x="298455" y="1333499"/>
            <a:ext cx="5162550" cy="3020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6094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Celebrating 70 Years</a:t>
            </a:r>
          </a:p>
        </p:txBody>
      </p:sp>
      <p:pic>
        <p:nvPicPr>
          <p:cNvPr id="3" name="Picture 2" descr="BRAA-Anniv-Logo-VER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8" t="10349" r="23213" b="11523"/>
          <a:stretch/>
        </p:blipFill>
        <p:spPr>
          <a:xfrm>
            <a:off x="5892416" y="1333499"/>
            <a:ext cx="2860005" cy="32808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98498" y="1354665"/>
            <a:ext cx="420158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Q1: Logo Release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Q2: Celebrating the History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Q3: Celebrating Community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Q4: Celebrating into the Future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453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PR Initiatives and Releases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368157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endParaRPr lang="en-US" sz="1200" dirty="0"/>
          </a:p>
          <a:p>
            <a:pPr marL="0" indent="0">
              <a:buNone/>
            </a:pPr>
            <a:r>
              <a:rPr lang="en-US" b="1" i="1" dirty="0">
                <a:solidFill>
                  <a:srgbClr val="1F497D"/>
                </a:solidFill>
              </a:rPr>
              <a:t>Boca Raton Air Traffic Control Tower Rehabilitation: </a:t>
            </a:r>
            <a:br>
              <a:rPr lang="en-US" b="1" i="1" dirty="0">
                <a:solidFill>
                  <a:srgbClr val="1F497D"/>
                </a:solidFill>
              </a:rPr>
            </a:br>
            <a:r>
              <a:rPr lang="en-US" b="1" i="1" dirty="0">
                <a:solidFill>
                  <a:srgbClr val="1F497D"/>
                </a:solidFill>
              </a:rPr>
              <a:t>Phase II to Begin in 2018</a:t>
            </a:r>
          </a:p>
          <a:p>
            <a:pPr lvl="1"/>
            <a:r>
              <a:rPr lang="en-US" dirty="0" err="1"/>
              <a:t>AviationPros.com</a:t>
            </a:r>
            <a:endParaRPr lang="en-US" dirty="0"/>
          </a:p>
          <a:p>
            <a:pPr marL="0" indent="0">
              <a:buNone/>
            </a:pPr>
            <a:r>
              <a:rPr lang="en-US" b="1" i="1" dirty="0">
                <a:solidFill>
                  <a:srgbClr val="1F497D"/>
                </a:solidFill>
              </a:rPr>
              <a:t>Installation of Arresting System </a:t>
            </a:r>
            <a:br>
              <a:rPr lang="en-US" b="1" i="1" dirty="0">
                <a:solidFill>
                  <a:srgbClr val="1F497D"/>
                </a:solidFill>
              </a:rPr>
            </a:br>
            <a:r>
              <a:rPr lang="en-US" b="1" i="1" dirty="0">
                <a:solidFill>
                  <a:srgbClr val="1F497D"/>
                </a:solidFill>
              </a:rPr>
              <a:t>Completed at the Boca Raton Airport</a:t>
            </a:r>
          </a:p>
          <a:p>
            <a:pPr lvl="1"/>
            <a:r>
              <a:rPr lang="en-US" dirty="0"/>
              <a:t>Aviation International News</a:t>
            </a:r>
          </a:p>
          <a:p>
            <a:pPr lvl="1"/>
            <a:r>
              <a:rPr lang="en-US" dirty="0" err="1"/>
              <a:t>BocaNewsNow.com</a:t>
            </a:r>
            <a:endParaRPr lang="en-US" dirty="0"/>
          </a:p>
          <a:p>
            <a:pPr lvl="1"/>
            <a:r>
              <a:rPr lang="en-US" dirty="0"/>
              <a:t>The Boca Raton Tribune</a:t>
            </a:r>
          </a:p>
          <a:p>
            <a:pPr lvl="1"/>
            <a:r>
              <a:rPr lang="en-US" dirty="0"/>
              <a:t>Wings Journal</a:t>
            </a:r>
          </a:p>
        </p:txBody>
      </p:sp>
      <p:pic>
        <p:nvPicPr>
          <p:cNvPr id="5" name="Picture 4" descr="press-release.p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5410">
            <a:off x="5953020" y="1682381"/>
            <a:ext cx="2890466" cy="26763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0336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959645"/>
            <a:ext cx="3122087" cy="41838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325"/>
            <a:ext cx="8229600" cy="581325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Audience - Overview</a:t>
            </a:r>
          </a:p>
        </p:txBody>
      </p:sp>
      <p:pic>
        <p:nvPicPr>
          <p:cNvPr id="3" name="Picture 2" descr="Screen Shot 2018-02-21 at 1.30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98" y="666750"/>
            <a:ext cx="8479404" cy="440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44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959645"/>
            <a:ext cx="3122087" cy="41838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325"/>
            <a:ext cx="8229600" cy="581325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Demographic - Overview</a:t>
            </a:r>
          </a:p>
        </p:txBody>
      </p:sp>
      <p:pic>
        <p:nvPicPr>
          <p:cNvPr id="5" name="Picture 4" descr="Screen Shot 2018-02-21 at 1.31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9645"/>
            <a:ext cx="9144000" cy="385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18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959645"/>
            <a:ext cx="3122087" cy="41838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325"/>
            <a:ext cx="8229600" cy="581325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New </a:t>
            </a:r>
            <a:r>
              <a:rPr lang="en-US" sz="3600" dirty="0" err="1">
                <a:solidFill>
                  <a:schemeClr val="tx2"/>
                </a:solidFill>
              </a:rPr>
              <a:t>vs</a:t>
            </a:r>
            <a:r>
              <a:rPr lang="en-US" sz="3600" dirty="0">
                <a:solidFill>
                  <a:schemeClr val="tx2"/>
                </a:solidFill>
              </a:rPr>
              <a:t> Returning Visitors - Overview</a:t>
            </a:r>
          </a:p>
        </p:txBody>
      </p:sp>
      <p:pic>
        <p:nvPicPr>
          <p:cNvPr id="3" name="Picture 2" descr="Screen Shot 2018-02-21 at 1.32.4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"/>
          <a:stretch/>
        </p:blipFill>
        <p:spPr>
          <a:xfrm>
            <a:off x="984251" y="729745"/>
            <a:ext cx="6963832" cy="441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7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959645"/>
            <a:ext cx="3122087" cy="41838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325"/>
            <a:ext cx="8229600" cy="581325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Referral - Overview</a:t>
            </a:r>
          </a:p>
        </p:txBody>
      </p:sp>
      <p:pic>
        <p:nvPicPr>
          <p:cNvPr id="5" name="Picture 4" descr="2017-11-15_16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131" y="1273955"/>
            <a:ext cx="4340754" cy="3615544"/>
          </a:xfrm>
          <a:prstGeom prst="rect">
            <a:avLst/>
          </a:prstGeom>
        </p:spPr>
      </p:pic>
      <p:pic>
        <p:nvPicPr>
          <p:cNvPr id="6" name="Picture 5" descr="Screen Shot 2018-02-21 at 1.34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132"/>
            <a:ext cx="4661131" cy="412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68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959645"/>
            <a:ext cx="3122087" cy="41838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325"/>
            <a:ext cx="8229600" cy="581325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Page Traffic - Overview</a:t>
            </a:r>
          </a:p>
        </p:txBody>
      </p:sp>
      <p:pic>
        <p:nvPicPr>
          <p:cNvPr id="5" name="Picture 4" descr="Screen Shot 2018-02-21 at 1.36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" y="838598"/>
            <a:ext cx="4464050" cy="4185047"/>
          </a:xfrm>
          <a:prstGeom prst="rect">
            <a:avLst/>
          </a:prstGeom>
        </p:spPr>
      </p:pic>
      <p:pic>
        <p:nvPicPr>
          <p:cNvPr id="6" name="Picture 5" descr="Screen Shot 2018-02-21 at 1.37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584" y="960088"/>
            <a:ext cx="4434416" cy="41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7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3714" y="505165"/>
            <a:ext cx="5370286" cy="2774617"/>
          </a:xfrm>
        </p:spPr>
        <p:txBody>
          <a:bodyPr>
            <a:normAutofit/>
          </a:bodyPr>
          <a:lstStyle/>
          <a:p>
            <a:r>
              <a:rPr lang="en-US" sz="4400" dirty="0"/>
              <a:t>Social Media </a:t>
            </a:r>
            <a:br>
              <a:rPr lang="en-US" sz="4400" dirty="0"/>
            </a:br>
            <a:r>
              <a:rPr lang="en-US" sz="4400" dirty="0"/>
              <a:t>Review</a:t>
            </a:r>
            <a:br>
              <a:rPr lang="en-US" sz="4400" dirty="0"/>
            </a:br>
            <a:r>
              <a:rPr lang="en-US" sz="3200" dirty="0"/>
              <a:t>November, December 2017</a:t>
            </a:r>
            <a:br>
              <a:rPr lang="en-US" sz="3200" dirty="0"/>
            </a:br>
            <a:r>
              <a:rPr lang="en-US" sz="3200" dirty="0"/>
              <a:t>January 2018</a:t>
            </a:r>
          </a:p>
        </p:txBody>
      </p:sp>
    </p:spTree>
    <p:extLst>
      <p:ext uri="{BB962C8B-B14F-4D97-AF65-F5344CB8AC3E}">
        <p14:creationId xmlns:p14="http://schemas.microsoft.com/office/powerpoint/2010/main" val="1467364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959645"/>
            <a:ext cx="3122087" cy="41838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325"/>
            <a:ext cx="8229600" cy="581325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Facebook Activity - Overview</a:t>
            </a:r>
          </a:p>
        </p:txBody>
      </p:sp>
      <p:pic>
        <p:nvPicPr>
          <p:cNvPr id="6" name="Picture 5" descr="Screen Shot 2018-02-21 at 1.39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704"/>
            <a:ext cx="9144000" cy="1491449"/>
          </a:xfrm>
          <a:prstGeom prst="rect">
            <a:avLst/>
          </a:prstGeom>
        </p:spPr>
      </p:pic>
      <p:pic>
        <p:nvPicPr>
          <p:cNvPr id="7" name="Picture 6" descr="Screen Shot 2018-02-21 at 1.39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87834"/>
            <a:ext cx="8229600" cy="325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89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6638</TotalTime>
  <Words>102</Words>
  <Application>Microsoft Office PowerPoint</Application>
  <PresentationFormat>On-screen Show (16:9)</PresentationFormat>
  <Paragraphs>40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Community Engagement &amp;  Corporate Identity Program</vt:lpstr>
      <vt:lpstr>Website Analytics November, December 2017 January 2018</vt:lpstr>
      <vt:lpstr>Audience - Overview</vt:lpstr>
      <vt:lpstr>Demographic - Overview</vt:lpstr>
      <vt:lpstr>New vs Returning Visitors - Overview</vt:lpstr>
      <vt:lpstr>Referral - Overview</vt:lpstr>
      <vt:lpstr>Page Traffic - Overview</vt:lpstr>
      <vt:lpstr>Social Media  Review November, December 2017 January 2018</vt:lpstr>
      <vt:lpstr>Facebook Activity - Overview</vt:lpstr>
      <vt:lpstr>Facebook Posts- Overview</vt:lpstr>
      <vt:lpstr>Facebook Impressions</vt:lpstr>
      <vt:lpstr>Facebook Engagement</vt:lpstr>
      <vt:lpstr>Facebook Fan Demographics</vt:lpstr>
      <vt:lpstr>Facebook Statistics</vt:lpstr>
      <vt:lpstr>Community Engagement November, December 2017 January 2018</vt:lpstr>
      <vt:lpstr>Toys for Tots 2017</vt:lpstr>
      <vt:lpstr>Wings of Freedom 2018</vt:lpstr>
      <vt:lpstr>US Customs &amp; Border Protection</vt:lpstr>
      <vt:lpstr>Boca Raton Airport: Tour Video</vt:lpstr>
      <vt:lpstr>Celebrating 70 Years</vt:lpstr>
      <vt:lpstr>Celebrating 70 Years</vt:lpstr>
      <vt:lpstr>PR Initiatives and Releases</vt:lpstr>
    </vt:vector>
  </TitlesOfParts>
  <Company>Green Advertising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Schneider</dc:creator>
  <cp:lastModifiedBy>Robert Abbott</cp:lastModifiedBy>
  <cp:revision>114</cp:revision>
  <cp:lastPrinted>2017-11-15T22:26:17Z</cp:lastPrinted>
  <dcterms:created xsi:type="dcterms:W3CDTF">2015-10-12T14:32:18Z</dcterms:created>
  <dcterms:modified xsi:type="dcterms:W3CDTF">2018-02-22T20:06:23Z</dcterms:modified>
</cp:coreProperties>
</file>